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284ED-8D53-4D95-A21F-AEA6813A7EC5}" v="525" dt="2023-07-04T09:37:5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5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birisc\AppData\Roaming\AnalyzeResults.xlsx" TargetMode="External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Results!$G$2:$G$6</cx:f>
        <cx:lvl ptCount="5">
          <cx:pt idx="0">Human</cx:pt>
          <cx:pt idx="1">Storage rack</cx:pt>
          <cx:pt idx="2">Box</cx:pt>
          <cx:pt idx="3">Unknown</cx:pt>
          <cx:pt idx="4">Vehicle</cx:pt>
        </cx:lvl>
      </cx:strDim>
      <cx:numDim type="val">
        <cx:f>Results!$H$2:$H$6</cx:f>
        <cx:lvl ptCount="5" formatCode="General">
          <cx:pt idx="0">1</cx:pt>
          <cx:pt idx="1">1</cx:pt>
          <cx:pt idx="2">2</cx:pt>
          <cx:pt idx="3">1</cx:pt>
          <cx:pt idx="4">5</cx:pt>
        </cx:lvl>
      </cx:numDim>
    </cx:data>
  </cx:chartData>
  <cx:chart>
    <cx:plotArea>
      <cx:plotAreaRegion>
        <cx:series layoutId="clusteredColumn" uniqueId="{4D901EB0-78F7-4385-95BD-F227EFEA6495}" formatIdx="0">
          <cx:tx>
            <cx:txData>
              <cx:f>Results!$H$1</cx:f>
              <cx:v>CountObjects</cx:v>
            </cx:txData>
          </cx:tx>
          <cx:spPr>
            <a:solidFill>
              <a:srgbClr val="A5A5A5"/>
            </a:solidFill>
          </cx:spPr>
          <cx:dataPt idx="0">
            <cx:spPr>
              <a:solidFill>
                <a:srgbClr val="5B9BD5"/>
              </a:solidFill>
            </cx:spPr>
          </cx:dataPt>
          <cx:dataPt idx="2">
            <cx:spPr>
              <a:solidFill>
                <a:srgbClr val="4472C4"/>
              </a:solidFill>
            </cx:spPr>
          </cx:dataPt>
          <cx:dataPt idx="3">
            <cx:spPr>
              <a:solidFill>
                <a:srgbClr val="ED7D31"/>
              </a:solidFill>
            </cx:spPr>
          </cx:dataPt>
          <cx:dataPt idx="4">
            <cx:spPr>
              <a:solidFill>
                <a:srgbClr val="FFC000"/>
              </a:solidFill>
            </cx:spPr>
          </cx:dataPt>
          <cx:dataId val="0"/>
          <cx:layoutPr>
            <cx:aggregation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6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600"/>
          </a:p>
        </cx:txPr>
      </cx:axis>
      <cx:axis id="1" hidden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6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6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6542E-6404-4164-A437-7477BCAE16DF}" type="datetimeFigureOut">
              <a:rPr lang="en-US" smtClean="0"/>
              <a:t>20-Sep-23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B74B-3597-4314-A2B8-A36C693F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propunere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provocare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necesită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accesul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modificarea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datelor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management al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flotei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deosebire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actual, care se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limitează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vizualizarea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date.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EB74B-3597-4314-A2B8-A36C693F1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A46B-3D05-EE9F-C6A8-7EC85BB07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2798D-E8AF-C40E-6DF2-632609ADA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D9E4-0200-0EA8-BE4E-1E55518C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D457-D45D-44DD-9A48-B80FA7E6BA3B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A8BC-C586-D382-6DA3-1E9D00A6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FBF3F-FDF7-13B6-E6A4-D32A9CBA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429A-1387-B751-33E7-CBCDEEE7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2853D-D978-6D45-AB59-7B8FAF222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1F5F-1CDD-CE34-346B-C4D659AD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96B4-574F-41C1-B165-0C02FE2CE71B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E61CB-C487-8FA2-CF85-1E2DB01E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CFDB-149A-84B5-743A-30A08619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30F8C-4C27-5596-EE06-97BE10BC6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7EE86-442D-2ED6-91E8-1DF0DDB12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B911F-B95B-CA53-10E9-2E701125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A79-A6B4-4698-AE9D-F5E22C9DAF72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F494-2B0A-725B-4407-299843FC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E0FD-A321-2A6F-4C45-E06B7F15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BDCA-6FA8-C96C-B8B7-A21C3794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37A2A-6B44-E828-7678-9ADADEC11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8FFC6-9DE5-FBCF-3E0E-596368CE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4B8B-00B0-403A-94E5-561AADB68E5A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9C436-FDD2-F458-2695-430C702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150D-9140-FC49-C53F-3800A62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2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115C-6DD3-DFF6-F992-087EF4D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902DE-66F4-C3FC-FF16-1BEE7B86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965C-0D09-365F-A0CD-DB68C13F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5EAB-723F-4F6E-B631-753385D0ACDF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2BC5-89BF-1EBE-176B-D8FC7BEF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F7CE6-5758-1E0A-7C4A-91B935C6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E302-00A6-1921-B4E8-26ABE3E0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22C7-4DA3-81AD-9FD7-915FE0A35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A42F2-F9AB-0829-7F5F-F09F86A4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64C05-DC49-D9C7-652A-C906D05E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B4B6-3509-4F48-8820-B62992DB133E}" type="datetime1">
              <a:rPr lang="en-US" smtClean="0"/>
              <a:t>20-Sep-23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7598-B661-369D-4696-E77D8022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8AF70-EFA3-9942-4CBD-2AE96251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F36B-5191-1FF7-AFBF-E6066021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6C86-7F07-1FC2-C6BA-E34CFE06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E6B14-7358-99BA-CA00-6749FB90A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9F9F9-4616-DD59-E34D-7E06818FF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3F6E6C-155B-B9BB-081B-551094780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77EF8-DC27-3333-049C-D4A33099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0978-8E1F-44A0-AA8E-5005481F126D}" type="datetime1">
              <a:rPr lang="en-US" smtClean="0"/>
              <a:t>20-Sep-23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3D470-B638-3B8D-F2C9-EF5AB011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A18D-55EA-4EC1-6AF5-24D0E2A3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6F5B-A89C-D2E4-40E6-6CC32ED3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E8DEF-18AA-5383-6166-495021DD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73F0-866A-4B27-BA0D-CAED8DBD5367}" type="datetime1">
              <a:rPr lang="en-US" smtClean="0"/>
              <a:t>20-Sep-23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FADF-65A8-31F1-87CE-A65BCD0F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5AA62-5D8A-D13D-D5E5-555BCEE3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4CF07-EB2F-BB20-AEC0-7AB8DA88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ECE9-66BB-46F8-9C90-D9427FE63A7A}" type="datetime1">
              <a:rPr lang="en-US" smtClean="0"/>
              <a:t>20-Sep-23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F3E65-71CC-175F-B0D3-20656CB0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E62FD-2FD1-0D11-6CA7-4CB41977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BB76-3BFF-EA83-CDBF-1BDE5777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8F49-8E70-EA69-DF98-A28C6ECA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A5472-3B43-69BE-B3BD-36EB39C16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2161D-FBBA-6B8D-70CD-BDA64466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C5E0-CB2D-408D-82EB-DA148416EE10}" type="datetime1">
              <a:rPr lang="en-US" smtClean="0"/>
              <a:t>20-Sep-23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DA7D8-4528-9B0C-4676-5728AB06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C344B-B569-5D0B-2A9B-7DBD136F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1816-1588-473C-DAB2-B3DAFD4F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7CD4-313A-350D-669E-B12C388C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8E6D8-6418-7017-5CE9-7A2BE6BA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34A80-4CEE-98A5-2B89-066487DA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E661-D63F-4728-A5D6-184353E387C8}" type="datetime1">
              <a:rPr lang="en-US" smtClean="0"/>
              <a:t>20-Sep-23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ED950-8588-9A50-9E24-46AE8752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E1AC5-C80D-77E6-D7DF-425BB07F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537D0-40F3-356D-C194-E50621FE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A2809-EF57-2685-1938-8A81D9945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A2B89-282A-1A42-D48F-3A73C84BD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EFAD-9245-4EC6-B743-DDEF98D6B238}" type="datetime1">
              <a:rPr lang="en-US" smtClean="0"/>
              <a:t>20-Sep-23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65445-4AD2-9A8E-E6A1-7047EB5E3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Balteanu Andreea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9EA4-F9EA-8350-BB4A-1B990386E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F254-0248-4312-998B-68741EC984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980A3-D4A0-1C08-D5BE-91917C6D70D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25312" y="6736080"/>
            <a:ext cx="3698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0400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inental-my.sharepoint.com/personal/uie47028_contiwan_com/Documents/ForMe/Facultate/Licenta/VID-20230629-WA0018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54" Type="http://schemas.openxmlformats.org/officeDocument/2006/relationships/tags" Target="../tags/tag55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14/relationships/chartEx" Target="../charts/chartEx1.xml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3" name="Group 10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60" name="Rectangle 105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7" name="Rectangle 106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920D4EAD-E57F-B061-29D0-D8582BA1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37" y="1762125"/>
            <a:ext cx="3629025" cy="3276600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683656D2-6102-4217-60FA-AC599CB3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29" y="2290364"/>
            <a:ext cx="1841525" cy="2333592"/>
          </a:xfrm>
          <a:prstGeom prst="rect">
            <a:avLst/>
          </a:prstGeom>
        </p:spPr>
      </p:pic>
      <p:pic>
        <p:nvPicPr>
          <p:cNvPr id="1090" name="Picture 1089" descr="A black and green circle with a magnifying glass and a graph&#10;&#10;Description automatically generated with low confidence">
            <a:extLst>
              <a:ext uri="{FF2B5EF4-FFF2-40B4-BE49-F238E27FC236}">
                <a16:creationId xmlns:a16="http://schemas.microsoft.com/office/drawing/2014/main" id="{DEA4DC5F-F441-E655-C6FB-C514E1B59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 r="6657"/>
          <a:stretch/>
        </p:blipFill>
        <p:spPr>
          <a:xfrm rot="5962005">
            <a:off x="3678765" y="1129444"/>
            <a:ext cx="4308409" cy="3992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219E6-287D-6AB9-5430-D9F4CC3EA489}"/>
              </a:ext>
            </a:extLst>
          </p:cNvPr>
          <p:cNvSpPr txBox="1"/>
          <p:nvPr/>
        </p:nvSpPr>
        <p:spPr>
          <a:xfrm>
            <a:off x="7553238" y="543408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Universitatea</a:t>
            </a:r>
            <a:r>
              <a:rPr lang="en-US" dirty="0"/>
              <a:t> “Lucian Blaga” din Sibiu</a:t>
            </a:r>
          </a:p>
          <a:p>
            <a:pPr algn="r"/>
            <a:r>
              <a:rPr lang="ro-RO" dirty="0"/>
              <a:t>Student: Bălteanu Andreea-Iuliana</a:t>
            </a:r>
          </a:p>
          <a:p>
            <a:pPr algn="r"/>
            <a:r>
              <a:rPr lang="ro-RO" dirty="0"/>
              <a:t>Specializarea: Calculatoare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52037-F5DD-2C96-5873-32E04A54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66114"/>
            <a:ext cx="4114800" cy="365125"/>
          </a:xfrm>
        </p:spPr>
        <p:txBody>
          <a:bodyPr/>
          <a:lstStyle/>
          <a:p>
            <a:r>
              <a:rPr lang="en-US" dirty="0"/>
              <a:t>B</a:t>
            </a:r>
            <a:r>
              <a:rPr lang="ro-RO" dirty="0"/>
              <a:t>ă</a:t>
            </a:r>
            <a:r>
              <a:rPr lang="en-US" dirty="0" err="1"/>
              <a:t>lteanu</a:t>
            </a:r>
            <a:r>
              <a:rPr lang="en-US" dirty="0"/>
              <a:t> Andreea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5AA8C-CC4A-7490-D6A8-E12D8E67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B11B7-B8F2-B0F0-A7BA-DE9F1476A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41" y="2385457"/>
            <a:ext cx="4295101" cy="2387600"/>
          </a:xfrm>
        </p:spPr>
        <p:txBody>
          <a:bodyPr anchor="t"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Sistem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monitorizare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ș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analizare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a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opririlor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neplanificate ale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robo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ț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ilor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mobili</a:t>
            </a:r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(aAGV)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60CD0-1C60-5A81-138E-60D57D92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7" y="945912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latin typeface="+mn-lt"/>
              </a:rPr>
              <a:t>Afișarea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datelor</a:t>
            </a:r>
            <a:endParaRPr lang="en-US" sz="3200" b="1" dirty="0">
              <a:latin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C3B3AB-4893-5159-93E2-D26E64B5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1" y="2378592"/>
            <a:ext cx="5994338" cy="400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o-RO" sz="2000" dirty="0">
                <a:latin typeface="Calibri" panose="020F0502020204030204" pitchFamily="34" charset="0"/>
              </a:rPr>
              <a:t>Din datele statistice, se observă că cele mai multe blocaje sunt cauzate de un alt aAGV (</a:t>
            </a:r>
            <a:r>
              <a:rPr lang="en-US" sz="2000" dirty="0">
                <a:latin typeface="Calibri" panose="020F0502020204030204" pitchFamily="34" charset="0"/>
              </a:rPr>
              <a:t>“</a:t>
            </a:r>
            <a:r>
              <a:rPr lang="ro-RO" sz="2000" dirty="0">
                <a:latin typeface="Calibri" panose="020F0502020204030204" pitchFamily="34" charset="0"/>
              </a:rPr>
              <a:t>Another aAGV</a:t>
            </a:r>
            <a:r>
              <a:rPr lang="en-US" sz="2000" dirty="0">
                <a:latin typeface="Calibri" panose="020F0502020204030204" pitchFamily="34" charset="0"/>
              </a:rPr>
              <a:t>”</a:t>
            </a:r>
            <a:r>
              <a:rPr lang="ro-RO" sz="2000" dirty="0">
                <a:latin typeface="Calibri" panose="020F0502020204030204" pitchFamily="34" charset="0"/>
              </a:rPr>
              <a:t>).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kern="1200" dirty="0" err="1">
                <a:effectLst/>
                <a:latin typeface="Calibri" panose="020F0502020204030204" pitchFamily="34" charset="0"/>
                <a:ea typeface="+mn-ea"/>
                <a:cs typeface="+mn-cs"/>
              </a:rPr>
              <a:t>Ceea</a:t>
            </a:r>
            <a:r>
              <a:rPr lang="en-US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latin typeface="Calibri" panose="020F0502020204030204" pitchFamily="34" charset="0"/>
                <a:ea typeface="+mn-ea"/>
                <a:cs typeface="+mn-cs"/>
              </a:rPr>
              <a:t>ce</a:t>
            </a:r>
            <a:r>
              <a:rPr lang="en-US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en-US" sz="2000" kern="1200" dirty="0" err="1">
                <a:effectLst/>
                <a:latin typeface="Calibri" panose="020F0502020204030204" pitchFamily="34" charset="0"/>
                <a:ea typeface="+mn-ea"/>
                <a:cs typeface="+mn-cs"/>
              </a:rPr>
              <a:t>fost</a:t>
            </a:r>
            <a:r>
              <a:rPr lang="en-US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latin typeface="Calibri" panose="020F0502020204030204" pitchFamily="34" charset="0"/>
                <a:ea typeface="+mn-ea"/>
                <a:cs typeface="+mn-cs"/>
              </a:rPr>
              <a:t>d</a:t>
            </a:r>
            <a:r>
              <a:rPr lang="en-US" sz="2000" dirty="0" err="1">
                <a:latin typeface="Calibri" panose="020F0502020204030204" pitchFamily="34" charset="0"/>
              </a:rPr>
              <a:t>ificil</a:t>
            </a:r>
            <a:r>
              <a:rPr lang="ro-RO" sz="2000" dirty="0">
                <a:latin typeface="Calibri" panose="020F0502020204030204" pitchFamily="34" charset="0"/>
              </a:rPr>
              <a:t> de gestionat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este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faptul</a:t>
            </a:r>
            <a:r>
              <a:rPr lang="en-US" sz="2000" dirty="0">
                <a:latin typeface="Calibri" panose="020F0502020204030204" pitchFamily="34" charset="0"/>
              </a:rPr>
              <a:t> c</a:t>
            </a:r>
            <a:r>
              <a:rPr lang="ro-RO" sz="2000" dirty="0">
                <a:latin typeface="Calibri" panose="020F0502020204030204" pitchFamily="34" charset="0"/>
              </a:rPr>
              <a:t>ă, odată ce s-au înregistrat foarte multe date, a crescut și latența aplicației. </a:t>
            </a:r>
          </a:p>
          <a:p>
            <a:pPr>
              <a:lnSpc>
                <a:spcPct val="100000"/>
              </a:lnSpc>
            </a:pPr>
            <a:r>
              <a:rPr lang="ro-RO" sz="2000" dirty="0">
                <a:latin typeface="Calibri" panose="020F0502020204030204" pitchFamily="34" charset="0"/>
              </a:rPr>
              <a:t>A fost necesară folosirea unui</a:t>
            </a:r>
            <a:r>
              <a:rPr lang="en-US" sz="2000" dirty="0">
                <a:latin typeface="Calibri" panose="020F0502020204030204" pitchFamily="34" charset="0"/>
              </a:rPr>
              <a:t> “delay”</a:t>
            </a:r>
            <a:r>
              <a:rPr lang="ro-RO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ro-RO" sz="2000" dirty="0">
                <a:latin typeface="Calibri" panose="020F0502020204030204" pitchFamily="34" charset="0"/>
              </a:rPr>
              <a:t>întârziere) de 1 minut, după fiecare declanșare a fluxului pentru a evita declanșarea multiplă și ca datele să poată fi procesate și afișateîn acest timp.</a:t>
            </a:r>
          </a:p>
          <a:p>
            <a:pPr>
              <a:lnSpc>
                <a:spcPct val="100000"/>
              </a:lnSpc>
            </a:pPr>
            <a:r>
              <a:rPr lang="ro-RO" sz="2000" kern="1200" dirty="0">
                <a:effectLst/>
                <a:ea typeface="+mn-ea"/>
                <a:cs typeface="+mn-cs"/>
              </a:rPr>
              <a:t>Latența se va diminua odată ce fișierul CSV </a:t>
            </a:r>
            <a:r>
              <a:rPr lang="ro-RO" sz="2000" dirty="0"/>
              <a:t>este înlocuit cu o bază de date.</a:t>
            </a:r>
            <a:endParaRPr lang="en-US" sz="20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6C726-BD1C-72DF-86A6-B1363EB6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B4CC4-1A03-4000-3F4B-E2B9AFCC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AD19E-CB2F-C2E8-49DD-781E2435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03" y="3118181"/>
            <a:ext cx="4785997" cy="3009256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1DF3A-8601-4C35-8B35-BC5CF0BF6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971" y="202727"/>
            <a:ext cx="3388292" cy="3282774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21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0F68A-BDCB-D53B-5E28-E704A80F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4" y="2019981"/>
            <a:ext cx="3183985" cy="551769"/>
          </a:xfrm>
        </p:spPr>
        <p:txBody>
          <a:bodyPr anchor="t">
            <a:normAutofit/>
          </a:bodyPr>
          <a:lstStyle/>
          <a:p>
            <a:r>
              <a:rPr lang="ro-RO" sz="3200" b="1" dirty="0">
                <a:latin typeface="+mn-lt"/>
              </a:rPr>
              <a:t>Concluzii</a:t>
            </a:r>
            <a:endParaRPr lang="en-US" sz="3200" b="1" dirty="0">
              <a:latin typeface="+mn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FFBC-ADD2-3250-6198-EAFA885C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numCol="1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ro-RO" sz="2200" kern="1200" dirty="0">
              <a:effectLst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000" kern="1200" dirty="0" err="1">
                <a:effectLst/>
                <a:ea typeface="+mn-ea"/>
                <a:cs typeface="+mn-cs"/>
              </a:rPr>
              <a:t>În</a:t>
            </a:r>
            <a:r>
              <a:rPr lang="en-US" sz="2000" kern="1200" dirty="0">
                <a:effectLst/>
                <a:ea typeface="+mn-ea"/>
                <a:cs typeface="+mn-cs"/>
              </a:rPr>
              <a:t> final, </a:t>
            </a:r>
            <a:r>
              <a:rPr lang="ro-RO" sz="2000" kern="1200" dirty="0">
                <a:effectLst/>
                <a:ea typeface="+mn-ea"/>
                <a:cs typeface="+mn-cs"/>
              </a:rPr>
              <a:t>vor fi cunoscute </a:t>
            </a:r>
            <a:r>
              <a:rPr lang="en-US" sz="2000" kern="1200" dirty="0" err="1">
                <a:effectLst/>
                <a:ea typeface="+mn-ea"/>
                <a:cs typeface="+mn-cs"/>
              </a:rPr>
              <a:t>principalele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cauze</a:t>
            </a:r>
            <a:r>
              <a:rPr lang="en-US" sz="2000" kern="1200" dirty="0">
                <a:effectLst/>
                <a:ea typeface="+mn-ea"/>
                <a:cs typeface="+mn-cs"/>
              </a:rPr>
              <a:t> ale </a:t>
            </a:r>
            <a:r>
              <a:rPr lang="en-US" sz="2000" kern="1200" dirty="0" err="1">
                <a:effectLst/>
                <a:ea typeface="+mn-ea"/>
                <a:cs typeface="+mn-cs"/>
              </a:rPr>
              <a:t>opririlor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neplanificate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și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coordonatele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locurilor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în</a:t>
            </a:r>
            <a:r>
              <a:rPr lang="en-US" sz="2000" kern="1200" dirty="0">
                <a:effectLst/>
                <a:ea typeface="+mn-ea"/>
                <a:cs typeface="+mn-cs"/>
              </a:rPr>
              <a:t> care </a:t>
            </a:r>
            <a:r>
              <a:rPr lang="en-US" sz="2000" kern="1200" dirty="0" err="1">
                <a:effectLst/>
                <a:ea typeface="+mn-ea"/>
                <a:cs typeface="+mn-cs"/>
              </a:rPr>
              <a:t>acestea</a:t>
            </a:r>
            <a:r>
              <a:rPr lang="en-US" sz="2000" kern="1200" dirty="0">
                <a:effectLst/>
                <a:ea typeface="+mn-ea"/>
                <a:cs typeface="+mn-cs"/>
              </a:rPr>
              <a:t> au loc </a:t>
            </a:r>
            <a:r>
              <a:rPr lang="en-US" sz="2000" kern="1200" dirty="0" err="1">
                <a:effectLst/>
                <a:ea typeface="+mn-ea"/>
                <a:cs typeface="+mn-cs"/>
              </a:rPr>
              <a:t>si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vom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putea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optim</a:t>
            </a:r>
            <a:r>
              <a:rPr lang="ro-RO" sz="2000" kern="1200" dirty="0">
                <a:effectLst/>
                <a:ea typeface="+mn-ea"/>
                <a:cs typeface="+mn-cs"/>
              </a:rPr>
              <a:t>iza</a:t>
            </a:r>
            <a:r>
              <a:rPr lang="en-US" sz="2000" kern="1200" dirty="0">
                <a:effectLst/>
                <a:ea typeface="+mn-ea"/>
                <a:cs typeface="+mn-cs"/>
              </a:rPr>
              <a:t> </a:t>
            </a:r>
            <a:r>
              <a:rPr lang="en-US" sz="2000" kern="1200" dirty="0" err="1">
                <a:effectLst/>
                <a:ea typeface="+mn-ea"/>
                <a:cs typeface="+mn-cs"/>
              </a:rPr>
              <a:t>traseele</a:t>
            </a:r>
            <a:r>
              <a:rPr lang="ro-RO" sz="2000" kern="1200" dirty="0">
                <a:effectLst/>
                <a:ea typeface="+mn-ea"/>
                <a:cs typeface="+mn-cs"/>
              </a:rPr>
              <a:t> roboților</a:t>
            </a:r>
            <a:r>
              <a:rPr lang="en-US" sz="2000" kern="1200" dirty="0">
                <a:effectLst/>
                <a:ea typeface="+mn-ea"/>
                <a:cs typeface="+mn-cs"/>
              </a:rPr>
              <a:t>.</a:t>
            </a:r>
            <a:endParaRPr lang="ro-RO" sz="2000" kern="1200" dirty="0">
              <a:effectLst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o-RO" sz="2000" dirty="0">
                <a:effectLst/>
              </a:rPr>
              <a:t>Proiectul poate fi o potențială soluție și în alte domenii ale fabricii, precum aplicarea </a:t>
            </a:r>
            <a:r>
              <a:rPr lang="en-US" sz="2000" dirty="0" err="1"/>
              <a:t>monitoriz</a:t>
            </a:r>
            <a:r>
              <a:rPr lang="ro-RO" sz="2000" dirty="0"/>
              <a:t>ării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analiz</a:t>
            </a:r>
            <a:r>
              <a:rPr lang="ro-RO" sz="2000" dirty="0"/>
              <a:t>ei</a:t>
            </a:r>
            <a:r>
              <a:rPr lang="en-US" sz="2000" dirty="0"/>
              <a:t> </a:t>
            </a:r>
            <a:r>
              <a:rPr lang="en-US" sz="2000" dirty="0" err="1"/>
              <a:t>evenimentelor</a:t>
            </a:r>
            <a:r>
              <a:rPr lang="en-US" sz="2000" dirty="0"/>
              <a:t> </a:t>
            </a:r>
            <a:r>
              <a:rPr lang="en-US" sz="2000" dirty="0" err="1"/>
              <a:t>neprevăzute</a:t>
            </a:r>
            <a:r>
              <a:rPr lang="en-US" sz="2000" dirty="0"/>
              <a:t> pe </a:t>
            </a:r>
            <a:r>
              <a:rPr lang="en-US" sz="2000" dirty="0" err="1"/>
              <a:t>roboții</a:t>
            </a:r>
            <a:r>
              <a:rPr lang="en-US" sz="2000" dirty="0"/>
              <a:t> </a:t>
            </a:r>
            <a:r>
              <a:rPr lang="en-US" sz="2000" dirty="0" err="1"/>
              <a:t>colaborativi</a:t>
            </a:r>
            <a:r>
              <a:rPr lang="en-US" sz="2000" dirty="0"/>
              <a:t>. </a:t>
            </a:r>
            <a:endParaRPr lang="ro-RO" sz="2000" dirty="0"/>
          </a:p>
          <a:p>
            <a:pPr>
              <a:spcAft>
                <a:spcPts val="800"/>
              </a:spcAft>
            </a:pPr>
            <a:r>
              <a:rPr lang="ro-RO" sz="2200" dirty="0">
                <a:hlinkClick r:id="rId2"/>
              </a:rPr>
              <a:t>Video demonstrativ</a:t>
            </a:r>
            <a:endParaRPr lang="ro-RO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1ABBE-4E66-A4FE-A259-AB51255B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30E92-67C3-4280-E3B1-6620CBC3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33D99-41E4-F8C5-9BC8-48587842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4" y="2000250"/>
            <a:ext cx="3796306" cy="714375"/>
          </a:xfrm>
        </p:spPr>
        <p:txBody>
          <a:bodyPr anchor="t">
            <a:normAutofit/>
          </a:bodyPr>
          <a:lstStyle/>
          <a:p>
            <a:r>
              <a:rPr lang="en-US" sz="3200" b="1" kern="1200" dirty="0" err="1">
                <a:effectLst/>
                <a:latin typeface="Calibri" panose="020F0502020204030204" pitchFamily="34" charset="0"/>
                <a:ea typeface="+mj-ea"/>
                <a:cs typeface="+mj-cs"/>
              </a:rPr>
              <a:t>Dezvolt</a:t>
            </a:r>
            <a:r>
              <a:rPr lang="ro-RO" sz="3200" b="1" kern="1200" dirty="0">
                <a:effectLst/>
                <a:latin typeface="Calibri" panose="020F0502020204030204" pitchFamily="34" charset="0"/>
                <a:ea typeface="+mj-ea"/>
                <a:cs typeface="+mj-cs"/>
              </a:rPr>
              <a:t>ări ulterioare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767B6-FE51-3465-5171-1AD77472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733425"/>
            <a:ext cx="6438356" cy="5404491"/>
          </a:xfrm>
        </p:spPr>
        <p:txBody>
          <a:bodyPr anchor="t">
            <a:normAutofit/>
          </a:bodyPr>
          <a:lstStyle/>
          <a:p>
            <a:pPr marL="228600" indent="-228600" rtl="0" eaLnBrk="1" latinLnBrk="0" hangingPunct="1">
              <a:spcBef>
                <a:spcPts val="1000"/>
              </a:spcBef>
              <a:spcAft>
                <a:spcPts val="800"/>
              </a:spcAft>
            </a:pPr>
            <a:endParaRPr lang="en-US" sz="1500" dirty="0">
              <a:effectLst/>
            </a:endParaRPr>
          </a:p>
          <a:p>
            <a:pPr marL="228600" indent="-2286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filtr</a:t>
            </a:r>
            <a:r>
              <a:rPr lang="ro-RO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IP-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robotului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deoarece sistemul va fi utilizat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întregii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flote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roboți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mobili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autonomi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aAGV-uri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</a:endParaRPr>
          </a:p>
          <a:p>
            <a:pPr marL="228600" indent="-2286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Integrarea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filtrării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bazate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mesajele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declanșatoare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fluxului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primite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aAGV-uri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</a:endParaRPr>
          </a:p>
          <a:p>
            <a:pPr marL="228600" indent="-2286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Cenzurarea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fețelor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persoanelor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cineva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apare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preluată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fluxul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video.</a:t>
            </a:r>
            <a:endParaRPr lang="en-US" sz="2000" dirty="0">
              <a:effectLst/>
            </a:endParaRPr>
          </a:p>
          <a:p>
            <a:pPr marL="228600" indent="-2286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Reconfigurarea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traseului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aAGV-urilor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obstacolele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locațiile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constată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anumit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traseu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optim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deplasarea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roboților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anumită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perioadă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timp.</a:t>
            </a:r>
            <a:r>
              <a:rPr lang="en-US" sz="2000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indent="-2286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000" dirty="0">
                <a:cs typeface="Times New Roman" panose="02020603050405020304" pitchFamily="18" charset="0"/>
              </a:rPr>
              <a:t>SID2023 – “Innovation projects developed by students”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4053B-B0EA-EEA5-1BD2-E1F6A8F7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B49A3-FB38-7FD4-C39D-B3DA8FDA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7">
            <a:extLst>
              <a:ext uri="{FF2B5EF4-FFF2-40B4-BE49-F238E27FC236}">
                <a16:creationId xmlns:a16="http://schemas.microsoft.com/office/drawing/2014/main" id="{2DDFDADB-1336-8FB8-4AEE-2D56F9992E6C}"/>
              </a:ext>
            </a:extLst>
          </p:cNvPr>
          <p:cNvSpPr>
            <a:spLocks noGrp="1" noRot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544047" y="2247058"/>
            <a:ext cx="11131334" cy="4166275"/>
          </a:xfrm>
          <a:prstGeom prst="rect">
            <a:avLst/>
          </a:prstGeom>
          <a:solidFill>
            <a:srgbClr val="000000">
              <a:alpha val="0"/>
            </a:srgbClr>
          </a:solidFill>
          <a:ln w="0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953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0" u="none" baseline="0">
                <a:solidFill>
                  <a:schemeClr val="tx1"/>
                </a:solidFill>
                <a:cs typeface="Segoe UI Light" panose="020B0502040204020203" pitchFamily="34" charset="0"/>
              </a:rPr>
              <a:t>​</a:t>
            </a:r>
            <a:endParaRPr lang="en-US" sz="1000" i="0" u="none" baseline="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DB4F5-1E93-43A1-0D29-53F89B93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7" y="940766"/>
            <a:ext cx="5597270" cy="1035781"/>
          </a:xfrm>
        </p:spPr>
        <p:txBody>
          <a:bodyPr anchor="ctr">
            <a:noAutofit/>
          </a:bodyPr>
          <a:lstStyle/>
          <a:p>
            <a:r>
              <a:rPr lang="ro-RO" sz="3200" b="1" kern="1200" dirty="0">
                <a:effectLst/>
                <a:latin typeface="+mn-lt"/>
                <a:ea typeface="+mj-ea"/>
                <a:cs typeface="+mj-cs"/>
              </a:rPr>
              <a:t>Calendar/ Planificare review proiect</a:t>
            </a:r>
            <a:endParaRPr lang="en-US" sz="32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E0E0-7693-9DA9-A80C-73D4E6E5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738A8-972D-5CAF-C2B4-11549C7B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16CD38-3B6F-28C5-C295-EBEFC5B06BF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4047" y="2247058"/>
            <a:ext cx="11131334" cy="4166275"/>
            <a:chOff x="544047" y="2247058"/>
            <a:chExt cx="11131334" cy="4166275"/>
          </a:xfrm>
        </p:grpSpPr>
        <p:sp>
          <p:nvSpPr>
            <p:cNvPr id="12" name="Rectangle 11" hidden="1">
              <a:extLst>
                <a:ext uri="{FF2B5EF4-FFF2-40B4-BE49-F238E27FC236}">
                  <a16:creationId xmlns:a16="http://schemas.microsoft.com/office/drawing/2014/main" id="{37F53585-EB91-D50E-B2F3-C72220517B0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14202" y="4337562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C1AC45-8338-1522-5B62-92A5EC5AB2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4047" y="2247058"/>
              <a:ext cx="11128474" cy="4166275"/>
            </a:xfrm>
            <a:prstGeom prst="rect">
              <a:avLst/>
            </a:prstGeom>
            <a:solidFill>
              <a:srgbClr val="FFFFFF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6376AF-B599-758E-ECFE-5E7F7ECCF8C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52758" y="2625955"/>
              <a:ext cx="679269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67840E-BF1D-E239-9BC1-6626574F3C0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11298" y="2625955"/>
              <a:ext cx="657358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B67B5-ABC8-C813-2BED-721825A72FB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347925" y="2625955"/>
              <a:ext cx="657358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E51487-C318-E9B3-2704-EC930DFD37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84552" y="2625955"/>
              <a:ext cx="679269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D70CD5-76B7-A197-7FFB-5560ED812C7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77355" y="2625955"/>
              <a:ext cx="679269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52168F-100C-ACCD-F558-39E2E8C2AAF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313982" y="2625955"/>
              <a:ext cx="679269" cy="3491386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942137-4A8F-CEBB-CA0E-D670A4BD8E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650609" y="2625954"/>
              <a:ext cx="21905" cy="3491387"/>
            </a:xfrm>
            <a:prstGeom prst="rect">
              <a:avLst/>
            </a:prstGeom>
            <a:solidFill>
              <a:srgbClr val="F1F1F1"/>
            </a:solidFill>
            <a:ln w="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F70A85-1BBE-61F0-36A0-1D57F6673DEA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996990" y="2438095"/>
              <a:ext cx="654183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J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0464CA-AE15-AB8A-408E-DBB39541888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654346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J</a:t>
              </a:r>
            </a:p>
          </p:txBody>
        </p:sp>
        <p:sp>
          <p:nvSpPr>
            <p:cNvPr id="22" name="Rectangle 21" hidden="1">
              <a:extLst>
                <a:ext uri="{FF2B5EF4-FFF2-40B4-BE49-F238E27FC236}">
                  <a16:creationId xmlns:a16="http://schemas.microsoft.com/office/drawing/2014/main" id="{F7C7F64B-9846-FE25-CA42-DBC132AAB27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4047" y="2625953"/>
              <a:ext cx="11128474" cy="25258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3" name="Rectangle 22" hidden="1">
              <a:extLst>
                <a:ext uri="{FF2B5EF4-FFF2-40B4-BE49-F238E27FC236}">
                  <a16:creationId xmlns:a16="http://schemas.microsoft.com/office/drawing/2014/main" id="{DB115F1C-8C06-BEA1-BE86-B4669EFB2D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4047" y="4052177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Rectangle 24" hidden="1">
              <a:extLst>
                <a:ext uri="{FF2B5EF4-FFF2-40B4-BE49-F238E27FC236}">
                  <a16:creationId xmlns:a16="http://schemas.microsoft.com/office/drawing/2014/main" id="{9C066E66-F861-0987-C3A3-3A8648603A8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4047" y="2891243"/>
              <a:ext cx="11128474" cy="438297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Rectangle 29" hidden="1">
              <a:extLst>
                <a:ext uri="{FF2B5EF4-FFF2-40B4-BE49-F238E27FC236}">
                  <a16:creationId xmlns:a16="http://schemas.microsoft.com/office/drawing/2014/main" id="{5949F24E-4719-3253-E4B8-3B29DB2A596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4047" y="3342241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Rectangle 31" hidden="1">
              <a:extLst>
                <a:ext uri="{FF2B5EF4-FFF2-40B4-BE49-F238E27FC236}">
                  <a16:creationId xmlns:a16="http://schemas.microsoft.com/office/drawing/2014/main" id="{06689DB6-0DE1-1C64-179E-4FB0B002A45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4047" y="3601180"/>
              <a:ext cx="11128474" cy="438297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Rectangle 33" hidden="1">
              <a:extLst>
                <a:ext uri="{FF2B5EF4-FFF2-40B4-BE49-F238E27FC236}">
                  <a16:creationId xmlns:a16="http://schemas.microsoft.com/office/drawing/2014/main" id="{0C922414-A687-58F1-B510-042AC492F2F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4047" y="4311116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Rectangle 34" hidden="1">
              <a:extLst>
                <a:ext uri="{FF2B5EF4-FFF2-40B4-BE49-F238E27FC236}">
                  <a16:creationId xmlns:a16="http://schemas.microsoft.com/office/drawing/2014/main" id="{D6E0907B-C441-5F51-8DE4-D46621067F6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4047" y="4570055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Rectangle 35" hidden="1">
              <a:extLst>
                <a:ext uri="{FF2B5EF4-FFF2-40B4-BE49-F238E27FC236}">
                  <a16:creationId xmlns:a16="http://schemas.microsoft.com/office/drawing/2014/main" id="{C406B5FF-1D0C-8F70-EA15-D48B77F0A7B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4047" y="4828994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B74245-0414-06E6-CB03-C4754B8EAF94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996990" y="2248568"/>
              <a:ext cx="4685976" cy="18627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2022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3BDCAB-A4FB-243F-40C0-6D9188C98493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686139" y="2248568"/>
              <a:ext cx="3984794" cy="18627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2023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FC26F3-A3C2-7CC6-B237-E554D27BE256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4333615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61FA7E-4AA5-6BB1-9E69-FF43A865C6F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5012885" y="2438095"/>
              <a:ext cx="654183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3F78A6A-50A4-A484-8082-6BBBE25CD3A7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5670243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A805DB-AD4B-5AB0-AAD9-30124E30280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6349512" y="2438095"/>
              <a:ext cx="654183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2A0921-7CAF-FBCC-C396-79DD1EEEC2F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7006870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AD014F5-BF92-36AE-0CC3-AA60A05C446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7686139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J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4A3914-19FA-8997-109B-32A41A84D58D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8365409" y="2438095"/>
              <a:ext cx="610359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F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ACAA7E-8FF9-16F1-5A3A-D87B74D4B290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8978943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307E85-478C-87B8-AAA1-2F700B3A0F4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658212" y="2438095"/>
              <a:ext cx="654183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4749075-F316-C3DF-4FB6-4CD9184896F8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0315570" y="2438095"/>
              <a:ext cx="676094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F34581-DCD2-7AA4-10F6-3F2468F0E27E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0994839" y="2438095"/>
              <a:ext cx="654183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J</a:t>
              </a:r>
            </a:p>
          </p:txBody>
        </p:sp>
        <p:sp>
          <p:nvSpPr>
            <p:cNvPr id="50" name="Rectangle 49" hidden="1">
              <a:extLst>
                <a:ext uri="{FF2B5EF4-FFF2-40B4-BE49-F238E27FC236}">
                  <a16:creationId xmlns:a16="http://schemas.microsoft.com/office/drawing/2014/main" id="{6FC2F27F-5EE8-A8EB-AB70-0EEFF92F2E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4047" y="5087933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1" name="Rectangle 50" hidden="1">
              <a:extLst>
                <a:ext uri="{FF2B5EF4-FFF2-40B4-BE49-F238E27FC236}">
                  <a16:creationId xmlns:a16="http://schemas.microsoft.com/office/drawing/2014/main" id="{43584EA1-E812-EBD1-D71A-0356325F325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4047" y="5346872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71E7269B-CB22-4293-070A-D480267C5AB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44047" y="5605812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E1346917-8914-0337-8167-327BA1EF21B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4047" y="5864751"/>
              <a:ext cx="11128474" cy="246239"/>
            </a:xfrm>
            <a:prstGeom prst="rect">
              <a:avLst/>
            </a:prstGeom>
            <a:solidFill>
              <a:srgbClr val="45596E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083055-F823-B5B2-38B1-902400C30C4F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11652197" y="2438094"/>
              <a:ext cx="18730" cy="1862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lt1"/>
              </a:solidFill>
            </a:ln>
          </p:spPr>
          <p:txBody>
            <a:bodyPr vert="horz" wrap="none" lIns="1588" tIns="1588" rIns="1588" bIns="1588" rtlCol="0" anchor="ctr" anchorCtr="1">
              <a:noAutofit/>
            </a:bodyPr>
            <a:lstStyle/>
            <a:p>
              <a:pPr algn="ctr" defTabSz="495300"/>
              <a:r>
                <a:rPr lang="en-US" sz="1200">
                  <a:solidFill>
                    <a:schemeClr val="dk1"/>
                  </a:solidFill>
                </a:rPr>
                <a:t>​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97E71C8-C550-C221-7A65-F642EA528422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>
            <a:xfrm>
              <a:off x="545286" y="2884893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2453DB0-7F2E-DD3B-18B8-D76A787B535E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>
            <a:xfrm>
              <a:off x="545286" y="4304766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6AB85C8-2489-3361-1AE5-6D7509E85D10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>
            <a:xfrm>
              <a:off x="545286" y="3335891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F78A01-4EBE-CB80-AA5C-2DE6F6F9E055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>
            <a:xfrm>
              <a:off x="545286" y="3594830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9FF2002-1440-F0EB-5014-E005F400874A}"/>
                </a:ext>
              </a:extLst>
            </p:cNvPr>
            <p:cNvCxnSpPr/>
            <p:nvPr>
              <p:custDataLst>
                <p:tags r:id="rId44"/>
              </p:custDataLst>
            </p:nvPr>
          </p:nvCxnSpPr>
          <p:spPr>
            <a:xfrm>
              <a:off x="545286" y="4045827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C72FE4F-2B98-2830-D475-99B47D89413E}"/>
                </a:ext>
              </a:extLst>
            </p:cNvPr>
            <p:cNvCxnSpPr/>
            <p:nvPr>
              <p:custDataLst>
                <p:tags r:id="rId45"/>
              </p:custDataLst>
            </p:nvPr>
          </p:nvCxnSpPr>
          <p:spPr>
            <a:xfrm>
              <a:off x="545286" y="4563705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6AF3AA5-9CEB-25D8-49F3-4E8A4131CC3E}"/>
                </a:ext>
              </a:extLst>
            </p:cNvPr>
            <p:cNvCxnSpPr/>
            <p:nvPr>
              <p:custDataLst>
                <p:tags r:id="rId46"/>
              </p:custDataLst>
            </p:nvPr>
          </p:nvCxnSpPr>
          <p:spPr>
            <a:xfrm>
              <a:off x="545286" y="4822644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7C56EC5-947E-7B45-9066-6B87CB594269}"/>
                </a:ext>
              </a:extLst>
            </p:cNvPr>
            <p:cNvCxnSpPr/>
            <p:nvPr>
              <p:custDataLst>
                <p:tags r:id="rId47"/>
              </p:custDataLst>
            </p:nvPr>
          </p:nvCxnSpPr>
          <p:spPr>
            <a:xfrm>
              <a:off x="545286" y="5081583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568129-186F-6BF9-39F8-0A5B15415F2B}"/>
                </a:ext>
              </a:extLst>
            </p:cNvPr>
            <p:cNvCxnSpPr/>
            <p:nvPr>
              <p:custDataLst>
                <p:tags r:id="rId48"/>
              </p:custDataLst>
            </p:nvPr>
          </p:nvCxnSpPr>
          <p:spPr>
            <a:xfrm>
              <a:off x="545318" y="5340522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8C0898D-EEAE-4380-E2C7-12E1D733DC2C}"/>
                </a:ext>
              </a:extLst>
            </p:cNvPr>
            <p:cNvCxnSpPr/>
            <p:nvPr>
              <p:custDataLst>
                <p:tags r:id="rId49"/>
              </p:custDataLst>
            </p:nvPr>
          </p:nvCxnSpPr>
          <p:spPr>
            <a:xfrm>
              <a:off x="545318" y="5599462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57BB4C3-5252-0632-B59A-2C07EE774B65}"/>
                </a:ext>
              </a:extLst>
            </p:cNvPr>
            <p:cNvCxnSpPr/>
            <p:nvPr>
              <p:custDataLst>
                <p:tags r:id="rId50"/>
              </p:custDataLst>
            </p:nvPr>
          </p:nvCxnSpPr>
          <p:spPr>
            <a:xfrm>
              <a:off x="545318" y="5858401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153724-F65D-E91A-E659-6515EF331AE1}"/>
                </a:ext>
              </a:extLst>
            </p:cNvPr>
            <p:cNvCxnSpPr/>
            <p:nvPr>
              <p:custDataLst>
                <p:tags r:id="rId51"/>
              </p:custDataLst>
            </p:nvPr>
          </p:nvCxnSpPr>
          <p:spPr>
            <a:xfrm>
              <a:off x="545318" y="6117340"/>
              <a:ext cx="11125934" cy="0"/>
            </a:xfrm>
            <a:prstGeom prst="line">
              <a:avLst/>
            </a:prstGeom>
            <a:ln w="1270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58E0A3-3DFE-C1E7-10B4-ECA31BE7240C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671049" y="2639495"/>
              <a:ext cx="1603333" cy="23503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b="1" dirty="0" err="1">
                  <a:solidFill>
                    <a:srgbClr val="000000"/>
                  </a:solidFill>
                </a:rPr>
                <a:t>Faza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Cercetare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04335C-8D51-5E84-5F4E-3B6049ED7CFF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671050" y="4059368"/>
              <a:ext cx="1210945" cy="23503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b="1">
                  <a:solidFill>
                    <a:srgbClr val="000000"/>
                  </a:solidFill>
                </a:rPr>
                <a:t>Dezvoltare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2A3721-6306-72C0-5643-5AA873C8DCAF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798048" y="2884893"/>
              <a:ext cx="2044742" cy="450997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>
                  <a:solidFill>
                    <a:srgbClr val="000000"/>
                  </a:solidFill>
                </a:rPr>
                <a:t>Cercetare proiecte realizate</a:t>
              </a:r>
            </a:p>
            <a:p>
              <a:pPr defTabSz="495300"/>
              <a:r>
                <a:rPr lang="en-US" sz="1300">
                  <a:solidFill>
                    <a:srgbClr val="000000"/>
                  </a:solidFill>
                </a:rPr>
                <a:t>anterior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AD726FD-3CE1-E08B-0796-7E98D0DE73BC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798048" y="3376419"/>
              <a:ext cx="1427480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 dirty="0" err="1">
                  <a:solidFill>
                    <a:srgbClr val="000000"/>
                  </a:solidFill>
                </a:rPr>
                <a:t>Studiu</a:t>
              </a:r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r>
                <a:rPr lang="en-US" sz="1300" dirty="0" err="1">
                  <a:solidFill>
                    <a:srgbClr val="000000"/>
                  </a:solidFill>
                </a:rPr>
                <a:t>bibliografic</a:t>
              </a:r>
              <a:r>
                <a:rPr lang="en-US" sz="13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C3A002F-A9EB-46A0-2EE7-858FCFB8D47D}"/>
                </a:ext>
              </a:extLst>
            </p:cNvPr>
            <p:cNvSpPr txBox="1"/>
            <p:nvPr>
              <p:custDataLst>
                <p:tags r:id="rId56"/>
              </p:custDataLst>
            </p:nvPr>
          </p:nvSpPr>
          <p:spPr>
            <a:xfrm>
              <a:off x="798048" y="3594830"/>
              <a:ext cx="1900682" cy="450997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 dirty="0" err="1">
                  <a:solidFill>
                    <a:srgbClr val="000000"/>
                  </a:solidFill>
                </a:rPr>
                <a:t>Identificare</a:t>
              </a:r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r>
                <a:rPr lang="en-US" sz="1300" dirty="0" err="1">
                  <a:solidFill>
                    <a:srgbClr val="000000"/>
                  </a:solidFill>
                </a:rPr>
                <a:t>posibilitati</a:t>
              </a:r>
              <a:r>
                <a:rPr lang="en-US" sz="1300" dirty="0">
                  <a:solidFill>
                    <a:srgbClr val="000000"/>
                  </a:solidFill>
                </a:rPr>
                <a:t> de</a:t>
              </a:r>
            </a:p>
            <a:p>
              <a:pPr defTabSz="495300"/>
              <a:r>
                <a:rPr lang="en-US" sz="1300" dirty="0" err="1">
                  <a:solidFill>
                    <a:srgbClr val="000000"/>
                  </a:solidFill>
                </a:rPr>
                <a:t>implementare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0A0B91-B6F4-3650-197A-6012DF27B2E6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798049" y="4345294"/>
              <a:ext cx="783675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 dirty="0" err="1">
                  <a:solidFill>
                    <a:srgbClr val="000000"/>
                  </a:solidFill>
                </a:rPr>
                <a:t>Prototip</a:t>
              </a:r>
              <a:r>
                <a:rPr lang="en-US" sz="1300" dirty="0">
                  <a:solidFill>
                    <a:srgbClr val="000000"/>
                  </a:solidFill>
                </a:rPr>
                <a:t> 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5F3C657-2860-23EF-9DD5-9BAF58AB76EC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798049" y="4604233"/>
              <a:ext cx="783675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>
                  <a:solidFill>
                    <a:srgbClr val="000000"/>
                  </a:solidFill>
                </a:rPr>
                <a:t>Prototip 2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372499-1051-906A-646C-4DD6D1842A93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798049" y="4863173"/>
              <a:ext cx="426254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 dirty="0">
                  <a:solidFill>
                    <a:srgbClr val="000000"/>
                  </a:solidFill>
                </a:rPr>
                <a:t>Teste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5E4FDDC-748F-D541-EC4A-557BD4E349FB}"/>
                </a:ext>
              </a:extLst>
            </p:cNvPr>
            <p:cNvSpPr txBox="1"/>
            <p:nvPr>
              <p:custDataLst>
                <p:tags r:id="rId60"/>
              </p:custDataLst>
            </p:nvPr>
          </p:nvSpPr>
          <p:spPr>
            <a:xfrm>
              <a:off x="798050" y="2459502"/>
              <a:ext cx="130810" cy="16645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5C297F4-5D93-8470-1603-8C4C0641797D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671048" y="5095124"/>
              <a:ext cx="1574334" cy="23503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b="1">
                  <a:solidFill>
                    <a:srgbClr val="000000"/>
                  </a:solidFill>
                </a:rPr>
                <a:t>Documentatie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52A819E-9A92-127A-F5BA-2D22E6E18B30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798049" y="5381051"/>
              <a:ext cx="710565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>
                  <a:solidFill>
                    <a:srgbClr val="000000"/>
                  </a:solidFill>
                </a:rPr>
                <a:t>Teoretica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95041B-6836-1FC7-4D48-C1EEE59992E7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798049" y="5639990"/>
              <a:ext cx="623443" cy="17788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300">
                  <a:solidFill>
                    <a:srgbClr val="000000"/>
                  </a:solidFill>
                </a:rPr>
                <a:t>Practica</a:t>
              </a:r>
              <a:endParaRPr lang="en-US" sz="1300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7780298-04D6-2EE5-188C-0DBD54670CEC}"/>
                </a:ext>
              </a:extLst>
            </p:cNvPr>
            <p:cNvSpPr txBox="1"/>
            <p:nvPr>
              <p:custDataLst>
                <p:tags r:id="rId64"/>
              </p:custDataLst>
            </p:nvPr>
          </p:nvSpPr>
          <p:spPr>
            <a:xfrm>
              <a:off x="671049" y="5871942"/>
              <a:ext cx="2102104" cy="23503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b="1">
                  <a:solidFill>
                    <a:srgbClr val="000000"/>
                  </a:solidFill>
                </a:rPr>
                <a:t>Revizuire activitate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06ECAC-A980-726C-8A49-1E4CB16CDAED}"/>
                </a:ext>
              </a:extLst>
            </p:cNvPr>
            <p:cNvCxnSpPr/>
            <p:nvPr>
              <p:custDataLst>
                <p:tags r:id="rId65"/>
              </p:custDataLst>
            </p:nvPr>
          </p:nvCxnSpPr>
          <p:spPr>
            <a:xfrm>
              <a:off x="7136754" y="2632303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A2CAFF-5947-C682-F1F4-C083C95CCD5D}"/>
                </a:ext>
              </a:extLst>
            </p:cNvPr>
            <p:cNvCxnSpPr/>
            <p:nvPr>
              <p:custDataLst>
                <p:tags r:id="rId66"/>
              </p:custDataLst>
            </p:nvPr>
          </p:nvCxnSpPr>
          <p:spPr>
            <a:xfrm>
              <a:off x="8298085" y="2632303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16BB6D6-1A2A-56CD-49BA-5B44268CDBCF}"/>
                </a:ext>
              </a:extLst>
            </p:cNvPr>
            <p:cNvCxnSpPr/>
            <p:nvPr>
              <p:custDataLst>
                <p:tags r:id="rId67"/>
              </p:custDataLst>
            </p:nvPr>
          </p:nvCxnSpPr>
          <p:spPr>
            <a:xfrm>
              <a:off x="9306034" y="2632303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7237075-F71E-7FC4-8D90-D21375420251}"/>
                </a:ext>
              </a:extLst>
            </p:cNvPr>
            <p:cNvCxnSpPr/>
            <p:nvPr>
              <p:custDataLst>
                <p:tags r:id="rId68"/>
              </p:custDataLst>
            </p:nvPr>
          </p:nvCxnSpPr>
          <p:spPr>
            <a:xfrm>
              <a:off x="10204422" y="2632303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A71D0BE-EBB0-C5A2-E976-82EC6B13CE78}"/>
                </a:ext>
              </a:extLst>
            </p:cNvPr>
            <p:cNvCxnSpPr/>
            <p:nvPr>
              <p:custDataLst>
                <p:tags r:id="rId69"/>
              </p:custDataLst>
            </p:nvPr>
          </p:nvCxnSpPr>
          <p:spPr>
            <a:xfrm>
              <a:off x="11562962" y="2632304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ED48674-94B7-9244-2704-4843097D3CD8}"/>
                </a:ext>
              </a:extLst>
            </p:cNvPr>
            <p:cNvCxnSpPr/>
            <p:nvPr>
              <p:custDataLst>
                <p:tags r:id="rId70"/>
              </p:custDataLst>
            </p:nvPr>
          </p:nvCxnSpPr>
          <p:spPr>
            <a:xfrm>
              <a:off x="10839868" y="2632304"/>
              <a:ext cx="0" cy="3516786"/>
            </a:xfrm>
            <a:prstGeom prst="line">
              <a:avLst/>
            </a:prstGeom>
            <a:ln w="12700">
              <a:solidFill>
                <a:schemeClr val="dk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5D6DC5C8-B10A-ABFE-2EAF-51023A9AA6F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24335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680783F0-36CA-F4A1-3432-C142609DC4F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185666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B0AE8138-1F85-21E1-77FE-8809497835D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193615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2F02369-97F6-4C45-AE25-F27F95CFA54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092003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85BDD8F0-A444-86D0-A1FE-2E3D8D1C02B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450543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accent1">
                  <a:shade val="50000"/>
                  <a:alpha val="0"/>
                </a:schemeClr>
              </a:solidFill>
              <a:prstDash val="lg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22329677-7FF0-5B29-EF22-48418097C00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27449" y="6155440"/>
              <a:ext cx="224838" cy="63500"/>
            </a:xfrm>
            <a:prstGeom prst="triangle">
              <a:avLst/>
            </a:prstGeom>
            <a:solidFill>
              <a:schemeClr val="dk1"/>
            </a:solidFill>
            <a:ln w="0" cap="flat" cmpd="sng" algn="ctr">
              <a:solidFill>
                <a:schemeClr val="accent1">
                  <a:shade val="50000"/>
                  <a:alpha val="0"/>
                </a:schemeClr>
              </a:solidFill>
              <a:prstDash val="lg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009FE2-D9E3-FC3C-5C28-0CC1DA3D7CC1}"/>
                </a:ext>
              </a:extLst>
            </p:cNvPr>
            <p:cNvSpPr txBox="1"/>
            <p:nvPr>
              <p:custDataLst>
                <p:tags r:id="rId77"/>
              </p:custDataLst>
            </p:nvPr>
          </p:nvSpPr>
          <p:spPr>
            <a:xfrm>
              <a:off x="6936157" y="6244340"/>
              <a:ext cx="439293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Review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8156AE-F141-5854-E0B5-A4262DB06C15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8002662" y="6244340"/>
              <a:ext cx="628946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1​/28/202​3</a:t>
              </a:r>
              <a:endParaRPr lang="en-US" sz="10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EE6C0E9-B6CE-BFEC-FB8C-70C4B57FD2E7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>
            <a:xfrm>
              <a:off x="9044837" y="6244340"/>
              <a:ext cx="560493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3​/8/202​3</a:t>
              </a:r>
              <a:endParaRPr lang="en-US" sz="10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9EC3DAB-E99C-200E-B2F2-F0B70F4A8FA9}"/>
                </a:ext>
              </a:extLst>
            </p:cNvPr>
            <p:cNvSpPr txBox="1"/>
            <p:nvPr>
              <p:custDataLst>
                <p:tags r:id="rId80"/>
              </p:custDataLst>
            </p:nvPr>
          </p:nvSpPr>
          <p:spPr>
            <a:xfrm>
              <a:off x="9908999" y="6244340"/>
              <a:ext cx="628946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4​/26/202​3</a:t>
              </a:r>
              <a:endParaRPr lang="en-US" sz="1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911EE18-EF37-8693-C50C-3995B50ADF95}"/>
                </a:ext>
              </a:extLst>
            </p:cNvPr>
            <p:cNvSpPr txBox="1"/>
            <p:nvPr>
              <p:custDataLst>
                <p:tags r:id="rId81"/>
              </p:custDataLst>
            </p:nvPr>
          </p:nvSpPr>
          <p:spPr>
            <a:xfrm>
              <a:off x="10992775" y="6244340"/>
              <a:ext cx="628946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6​/26/202​3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96E42D9-2D04-1E4E-C759-13522ED448A3}"/>
                </a:ext>
              </a:extLst>
            </p:cNvPr>
            <p:cNvSpPr txBox="1"/>
            <p:nvPr>
              <p:custDataLst>
                <p:tags r:id="rId82"/>
              </p:custDataLst>
            </p:nvPr>
          </p:nvSpPr>
          <p:spPr>
            <a:xfrm>
              <a:off x="10544445" y="6244340"/>
              <a:ext cx="397530" cy="1562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>
              <a:noAutofit/>
            </a:bodyPr>
            <a:lstStyle/>
            <a:p>
              <a:pPr defTabSz="495300"/>
              <a:r>
                <a:rPr lang="en-US" sz="1000"/>
                <a:t>5​/24/…</a:t>
              </a:r>
            </a:p>
          </p:txBody>
        </p:sp>
        <p:sp>
          <p:nvSpPr>
            <p:cNvPr id="91" name="Arrow: Chevron 90">
              <a:extLst>
                <a:ext uri="{FF2B5EF4-FFF2-40B4-BE49-F238E27FC236}">
                  <a16:creationId xmlns:a16="http://schemas.microsoft.com/office/drawing/2014/main" id="{C7BC91CD-0F1C-8ECA-6262-57DE60241A5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03684" y="4093582"/>
              <a:ext cx="4676451" cy="16343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2" name="Arrow: Chevron 91" hidden="1">
              <a:extLst>
                <a:ext uri="{FF2B5EF4-FFF2-40B4-BE49-F238E27FC236}">
                  <a16:creationId xmlns:a16="http://schemas.microsoft.com/office/drawing/2014/main" id="{0600BF47-0D3C-A298-A36B-7F7C9D2B1D4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14634" y="4336545"/>
              <a:ext cx="0" cy="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3" name="Arrow: Chevron 92">
              <a:extLst>
                <a:ext uri="{FF2B5EF4-FFF2-40B4-BE49-F238E27FC236}">
                  <a16:creationId xmlns:a16="http://schemas.microsoft.com/office/drawing/2014/main" id="{E6286E51-565D-C39B-4805-0E5CA384575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52342" y="5129338"/>
              <a:ext cx="8270006" cy="16343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4" name="Arrow: Pentagon 93">
              <a:extLst>
                <a:ext uri="{FF2B5EF4-FFF2-40B4-BE49-F238E27FC236}">
                  <a16:creationId xmlns:a16="http://schemas.microsoft.com/office/drawing/2014/main" id="{42D32AEE-0937-5F63-2054-6081C8E3587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57497" y="2673709"/>
              <a:ext cx="2792026" cy="163430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5" name="TextBox 94" hidden="1">
              <a:extLst>
                <a:ext uri="{FF2B5EF4-FFF2-40B4-BE49-F238E27FC236}">
                  <a16:creationId xmlns:a16="http://schemas.microsoft.com/office/drawing/2014/main" id="{51F1A4CC-CA7D-612E-18A3-BD08B3206878}"/>
                </a:ext>
              </a:extLst>
            </p:cNvPr>
            <p:cNvSpPr txBox="1"/>
            <p:nvPr>
              <p:custDataLst>
                <p:tags r:id="rId87"/>
              </p:custDataLst>
            </p:nvPr>
          </p:nvSpPr>
          <p:spPr>
            <a:xfrm>
              <a:off x="6108284" y="4330195"/>
              <a:ext cx="0" cy="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000">
                  <a:solidFill>
                    <a:schemeClr val="dk1"/>
                  </a:solidFill>
                </a:rPr>
                <a:t>…</a:t>
              </a:r>
            </a:p>
          </p:txBody>
        </p:sp>
        <p:sp>
          <p:nvSpPr>
            <p:cNvPr id="96" name="TextBox 95" hidden="1">
              <a:extLst>
                <a:ext uri="{FF2B5EF4-FFF2-40B4-BE49-F238E27FC236}">
                  <a16:creationId xmlns:a16="http://schemas.microsoft.com/office/drawing/2014/main" id="{94167513-A800-654B-B6CA-7F04A4EBEA9D}"/>
                </a:ext>
              </a:extLst>
            </p:cNvPr>
            <p:cNvSpPr txBox="1"/>
            <p:nvPr>
              <p:custDataLst>
                <p:tags r:id="rId88"/>
              </p:custDataLst>
            </p:nvPr>
          </p:nvSpPr>
          <p:spPr>
            <a:xfrm>
              <a:off x="3484856" y="5139247"/>
              <a:ext cx="1276689" cy="1435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000">
                  <a:solidFill>
                    <a:schemeClr val="dk1"/>
                  </a:solidFill>
                </a:rPr>
                <a:t>6​/17/2022 - 6/29/202​3</a:t>
              </a:r>
            </a:p>
          </p:txBody>
        </p:sp>
        <p:sp>
          <p:nvSpPr>
            <p:cNvPr id="97" name="TextBox 96" hidden="1">
              <a:extLst>
                <a:ext uri="{FF2B5EF4-FFF2-40B4-BE49-F238E27FC236}">
                  <a16:creationId xmlns:a16="http://schemas.microsoft.com/office/drawing/2014/main" id="{5C274BF5-8B52-2290-766E-FA8E0FE791D8}"/>
                </a:ext>
              </a:extLst>
            </p:cNvPr>
            <p:cNvSpPr txBox="1"/>
            <p:nvPr>
              <p:custDataLst>
                <p:tags r:id="rId89"/>
              </p:custDataLst>
            </p:nvPr>
          </p:nvSpPr>
          <p:spPr>
            <a:xfrm>
              <a:off x="4601947" y="2683575"/>
              <a:ext cx="1420876" cy="1435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000">
                  <a:solidFill>
                    <a:schemeClr val="dk1"/>
                  </a:solidFill>
                </a:rPr>
                <a:t>2 sesiuni Design Thinking</a:t>
              </a:r>
            </a:p>
          </p:txBody>
        </p:sp>
        <p:sp>
          <p:nvSpPr>
            <p:cNvPr id="98" name="TextBox 97" hidden="1">
              <a:extLst>
                <a:ext uri="{FF2B5EF4-FFF2-40B4-BE49-F238E27FC236}">
                  <a16:creationId xmlns:a16="http://schemas.microsoft.com/office/drawing/2014/main" id="{89D8161B-FEE6-0926-3E95-53A790104B56}"/>
                </a:ext>
              </a:extLst>
            </p:cNvPr>
            <p:cNvSpPr txBox="1"/>
            <p:nvPr>
              <p:custDataLst>
                <p:tags r:id="rId90"/>
              </p:custDataLst>
            </p:nvPr>
          </p:nvSpPr>
          <p:spPr>
            <a:xfrm>
              <a:off x="6136199" y="4103562"/>
              <a:ext cx="1345142" cy="143593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defTabSz="495300"/>
              <a:r>
                <a:rPr lang="en-US" sz="1000">
                  <a:solidFill>
                    <a:schemeClr val="dk1"/>
                  </a:solidFill>
                </a:rPr>
                <a:t>1​0/16/2022 - 5/17/202​3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644A254-8717-15F6-D83B-6F53BA64E3C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57497" y="3028677"/>
              <a:ext cx="1696430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E678DE0-76B5-1EA4-B3D5-0979AA74124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72212" y="3383645"/>
              <a:ext cx="1477310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52629C3-1ACD-C4A8-539E-C4C81389EB1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565446" y="3738614"/>
              <a:ext cx="1696430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96B390-39C0-44CD-3467-D62529ABA9A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352342" y="5388277"/>
              <a:ext cx="5640575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39E5285-A4A1-A67E-BC23-0A76C64453D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808410" y="5647217"/>
              <a:ext cx="2813938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134C462-B479-2EDD-20C5-D0BA0614CF1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003684" y="4352521"/>
              <a:ext cx="1017160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DCD92F8-2E61-7316-F6EA-FA245BC3A2E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033544" y="4611460"/>
              <a:ext cx="2244227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AFF435B-EC5E-FCB5-83D0-2A2962576F8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340311" y="4870399"/>
              <a:ext cx="3339824" cy="163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7" name="TextBox 106" hidden="1">
              <a:extLst>
                <a:ext uri="{FF2B5EF4-FFF2-40B4-BE49-F238E27FC236}">
                  <a16:creationId xmlns:a16="http://schemas.microsoft.com/office/drawing/2014/main" id="{D116818C-D122-C015-C1A4-086E6D7129E9}"/>
                </a:ext>
              </a:extLst>
            </p:cNvPr>
            <p:cNvSpPr txBox="1"/>
            <p:nvPr>
              <p:custDataLst>
                <p:tags r:id="rId99"/>
              </p:custDataLst>
            </p:nvPr>
          </p:nvSpPr>
          <p:spPr>
            <a:xfrm>
              <a:off x="4551147" y="3022327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 anchorCtr="1">
              <a:noAutofit/>
            </a:bodyPr>
            <a:lstStyle/>
            <a:p>
              <a:pPr algn="ctr" defTabSz="495300"/>
              <a:r>
                <a:rPr lang="en-US" sz="1000">
                  <a:solidFill>
                    <a:schemeClr val="dk1"/>
                  </a:solidFill>
                </a:rPr>
                <a:t>…</a:t>
              </a:r>
            </a:p>
          </p:txBody>
        </p:sp>
        <p:sp>
          <p:nvSpPr>
            <p:cNvPr id="108" name="TextBox 107" hidden="1">
              <a:extLst>
                <a:ext uri="{FF2B5EF4-FFF2-40B4-BE49-F238E27FC236}">
                  <a16:creationId xmlns:a16="http://schemas.microsoft.com/office/drawing/2014/main" id="{F19CE4BB-3D08-09F7-8595-9278D287A787}"/>
                </a:ext>
              </a:extLst>
            </p:cNvPr>
            <p:cNvSpPr txBox="1"/>
            <p:nvPr>
              <p:custDataLst>
                <p:tags r:id="rId100"/>
              </p:custDataLst>
            </p:nvPr>
          </p:nvSpPr>
          <p:spPr>
            <a:xfrm>
              <a:off x="5865862" y="3377295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 anchorCtr="1">
              <a:noAutofit/>
            </a:bodyPr>
            <a:lstStyle/>
            <a:p>
              <a:pPr algn="ctr" defTabSz="495300"/>
              <a:r>
                <a:rPr lang="en-US" sz="1000">
                  <a:solidFill>
                    <a:schemeClr val="dk1"/>
                  </a:solidFill>
                </a:rPr>
                <a:t>…</a:t>
              </a:r>
            </a:p>
          </p:txBody>
        </p:sp>
        <p:sp>
          <p:nvSpPr>
            <p:cNvPr id="109" name="TextBox 108" hidden="1">
              <a:extLst>
                <a:ext uri="{FF2B5EF4-FFF2-40B4-BE49-F238E27FC236}">
                  <a16:creationId xmlns:a16="http://schemas.microsoft.com/office/drawing/2014/main" id="{41AFA61B-F6BC-A9C6-3DFB-56B8415068CC}"/>
                </a:ext>
              </a:extLst>
            </p:cNvPr>
            <p:cNvSpPr txBox="1"/>
            <p:nvPr>
              <p:custDataLst>
                <p:tags r:id="rId101"/>
              </p:custDataLst>
            </p:nvPr>
          </p:nvSpPr>
          <p:spPr>
            <a:xfrm>
              <a:off x="3345992" y="5381927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110" name="TextBox 109" hidden="1">
              <a:extLst>
                <a:ext uri="{FF2B5EF4-FFF2-40B4-BE49-F238E27FC236}">
                  <a16:creationId xmlns:a16="http://schemas.microsoft.com/office/drawing/2014/main" id="{158AB1F0-6B78-BE5A-7BC7-5459FBFB525F}"/>
                </a:ext>
              </a:extLst>
            </p:cNvPr>
            <p:cNvSpPr txBox="1"/>
            <p:nvPr>
              <p:custDataLst>
                <p:tags r:id="rId102"/>
              </p:custDataLst>
            </p:nvPr>
          </p:nvSpPr>
          <p:spPr>
            <a:xfrm>
              <a:off x="8802060" y="5640867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111" name="TextBox 110" hidden="1">
              <a:extLst>
                <a:ext uri="{FF2B5EF4-FFF2-40B4-BE49-F238E27FC236}">
                  <a16:creationId xmlns:a16="http://schemas.microsoft.com/office/drawing/2014/main" id="{D0CEC867-B7A6-2D08-BE98-C0D19492B9B9}"/>
                </a:ext>
              </a:extLst>
            </p:cNvPr>
            <p:cNvSpPr txBox="1"/>
            <p:nvPr>
              <p:custDataLst>
                <p:tags r:id="rId103"/>
              </p:custDataLst>
            </p:nvPr>
          </p:nvSpPr>
          <p:spPr>
            <a:xfrm>
              <a:off x="5997334" y="4346171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112" name="TextBox 111" hidden="1">
              <a:extLst>
                <a:ext uri="{FF2B5EF4-FFF2-40B4-BE49-F238E27FC236}">
                  <a16:creationId xmlns:a16="http://schemas.microsoft.com/office/drawing/2014/main" id="{9559E519-4C2C-116B-2142-497C73BCED5A}"/>
                </a:ext>
              </a:extLst>
            </p:cNvPr>
            <p:cNvSpPr txBox="1"/>
            <p:nvPr>
              <p:custDataLst>
                <p:tags r:id="rId104"/>
              </p:custDataLst>
            </p:nvPr>
          </p:nvSpPr>
          <p:spPr>
            <a:xfrm>
              <a:off x="7027194" y="4605110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113" name="TextBox 112" hidden="1">
              <a:extLst>
                <a:ext uri="{FF2B5EF4-FFF2-40B4-BE49-F238E27FC236}">
                  <a16:creationId xmlns:a16="http://schemas.microsoft.com/office/drawing/2014/main" id="{C72D14CC-08C0-C044-9EAC-E5C00B35AD25}"/>
                </a:ext>
              </a:extLst>
            </p:cNvPr>
            <p:cNvSpPr txBox="1"/>
            <p:nvPr>
              <p:custDataLst>
                <p:tags r:id="rId105"/>
              </p:custDataLst>
            </p:nvPr>
          </p:nvSpPr>
          <p:spPr>
            <a:xfrm>
              <a:off x="7333961" y="4864049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114" name="TextBox 113" hidden="1">
              <a:extLst>
                <a:ext uri="{FF2B5EF4-FFF2-40B4-BE49-F238E27FC236}">
                  <a16:creationId xmlns:a16="http://schemas.microsoft.com/office/drawing/2014/main" id="{A8D8976E-8CF4-1B6B-DCFF-347B78D5D89E}"/>
                </a:ext>
              </a:extLst>
            </p:cNvPr>
            <p:cNvSpPr txBox="1"/>
            <p:nvPr>
              <p:custDataLst>
                <p:tags r:id="rId106"/>
              </p:custDataLst>
            </p:nvPr>
          </p:nvSpPr>
          <p:spPr>
            <a:xfrm>
              <a:off x="5559096" y="3732264"/>
              <a:ext cx="12700" cy="12700"/>
            </a:xfrm>
            <a:prstGeom prst="rect">
              <a:avLst/>
            </a:prstGeom>
            <a:noFill/>
            <a:ln w="0" cap="flat" cmpd="sng" algn="ctr">
              <a:solidFill>
                <a:prstClr val="black">
                  <a:alpha val="0"/>
                </a:prst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0" tIns="0" rIns="0" bIns="0" rtlCol="0" anchor="ctr" anchorCtr="1">
              <a:noAutofit/>
            </a:bodyPr>
            <a:lstStyle/>
            <a:p>
              <a:pPr algn="ctr" defTabSz="495300"/>
              <a:r>
                <a:rPr lang="en-US" sz="1000" u="sng">
                  <a:solidFill>
                    <a:schemeClr val="dk1"/>
                  </a:solidFill>
                </a:rPr>
                <a:t>…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2720387-8909-930E-490F-BA75A9B7E328}"/>
                </a:ext>
              </a:extLst>
            </p:cNvPr>
            <p:cNvCxnSpPr/>
            <p:nvPr>
              <p:custDataLst>
                <p:tags r:id="rId107"/>
              </p:custDataLst>
            </p:nvPr>
          </p:nvCxnSpPr>
          <p:spPr>
            <a:xfrm>
              <a:off x="2995403" y="2625955"/>
              <a:ext cx="0" cy="3475511"/>
            </a:xfrm>
            <a:prstGeom prst="line">
              <a:avLst/>
            </a:prstGeom>
            <a:ln w="6350">
              <a:solidFill>
                <a:srgbClr val="DED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84A0C97-A85A-188D-ED76-45C0815A461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4047" y="2247058"/>
              <a:ext cx="11128474" cy="41662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8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1A01C-8AC1-7B32-E970-A169EDAA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7" y="977849"/>
            <a:ext cx="5581222" cy="1035781"/>
          </a:xfrm>
        </p:spPr>
        <p:txBody>
          <a:bodyPr anchor="ctr">
            <a:noAutofit/>
          </a:bodyPr>
          <a:lstStyle/>
          <a:p>
            <a:br>
              <a:rPr lang="en-US" sz="2000" b="1" dirty="0">
                <a:latin typeface="+mn-lt"/>
              </a:rPr>
            </a:br>
            <a:r>
              <a:rPr lang="ro-RO" sz="3200" b="1" dirty="0">
                <a:latin typeface="+mn-lt"/>
                <a:ea typeface="+mn-ea"/>
                <a:cs typeface="+mn-cs"/>
              </a:rPr>
              <a:t>Ce sunt aAGV-urile și care este rolul lor în zonele de producție?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3FC0-6850-42D1-F9BF-A4B23AB4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24721"/>
            <a:ext cx="5770419" cy="335543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Abrevierea</a:t>
            </a:r>
            <a:r>
              <a:rPr lang="en-US" sz="2000" dirty="0"/>
              <a:t> </a:t>
            </a:r>
            <a:r>
              <a:rPr lang="en-US" sz="2000" dirty="0" err="1"/>
              <a:t>provine</a:t>
            </a:r>
            <a:r>
              <a:rPr lang="en-US" sz="2000" dirty="0"/>
              <a:t> de la „</a:t>
            </a:r>
            <a:r>
              <a:rPr lang="en-US" sz="2000" dirty="0" err="1"/>
              <a:t>Vehicul</a:t>
            </a:r>
            <a:r>
              <a:rPr lang="en-US" sz="2000" dirty="0"/>
              <a:t> </a:t>
            </a:r>
            <a:r>
              <a:rPr lang="en-US" sz="2000" dirty="0" err="1"/>
              <a:t>Autonom</a:t>
            </a:r>
            <a:r>
              <a:rPr lang="en-US" sz="2000" dirty="0"/>
              <a:t> </a:t>
            </a:r>
            <a:r>
              <a:rPr lang="en-US" sz="2000" dirty="0" err="1"/>
              <a:t>Ghidat</a:t>
            </a:r>
            <a:r>
              <a:rPr lang="en-US" sz="2000" dirty="0"/>
              <a:t> Automat”.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Acesta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controlat</a:t>
            </a:r>
            <a:r>
              <a:rPr lang="en-US" sz="2000" dirty="0"/>
              <a:t> de un </a:t>
            </a:r>
            <a:r>
              <a:rPr lang="en-US" sz="2000" dirty="0" err="1"/>
              <a:t>sistem</a:t>
            </a:r>
            <a:r>
              <a:rPr lang="en-US" sz="2000" dirty="0"/>
              <a:t> de management al </a:t>
            </a:r>
            <a:r>
              <a:rPr lang="en-US" sz="2000" dirty="0" err="1"/>
              <a:t>flotei</a:t>
            </a:r>
            <a:r>
              <a:rPr lang="ro-RO" sz="2000" dirty="0"/>
              <a:t>,</a:t>
            </a:r>
            <a:r>
              <a:rPr lang="en-US" sz="2000" dirty="0"/>
              <a:t> care </a:t>
            </a:r>
            <a:r>
              <a:rPr lang="en-US" sz="2000" dirty="0" err="1"/>
              <a:t>monitorizează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coordonează</a:t>
            </a:r>
            <a:r>
              <a:rPr lang="en-US" sz="2000" dirty="0"/>
              <a:t> </a:t>
            </a:r>
            <a:r>
              <a:rPr lang="en-US" sz="2000" dirty="0" err="1"/>
              <a:t>flota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depozite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spațiul</a:t>
            </a:r>
            <a:r>
              <a:rPr lang="en-US" sz="2000" dirty="0"/>
              <a:t> de </a:t>
            </a:r>
            <a:r>
              <a:rPr lang="en-US" sz="2000" dirty="0" err="1"/>
              <a:t>producție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</a:t>
            </a:r>
            <a:r>
              <a:rPr lang="ro-RO" sz="2000" dirty="0"/>
              <a:t>ompania C</a:t>
            </a:r>
            <a:r>
              <a:rPr lang="en-US" sz="2000" dirty="0" err="1"/>
              <a:t>ontinental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en-US" sz="2000" dirty="0" err="1"/>
              <a:t>introdus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autonome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transportul</a:t>
            </a:r>
            <a:r>
              <a:rPr lang="en-US" sz="2000" dirty="0"/>
              <a:t> mater</a:t>
            </a:r>
            <a:r>
              <a:rPr lang="ro-RO" sz="2000" dirty="0"/>
              <a:t>iei</a:t>
            </a:r>
            <a:r>
              <a:rPr lang="en-US" sz="2000" dirty="0"/>
              <a:t> prime de la </a:t>
            </a:r>
            <a:r>
              <a:rPr lang="en-US" sz="2000" dirty="0" err="1"/>
              <a:t>depozite</a:t>
            </a:r>
            <a:r>
              <a:rPr lang="en-US" sz="2000" dirty="0"/>
              <a:t> la </a:t>
            </a:r>
            <a:r>
              <a:rPr lang="en-US" sz="2000" dirty="0" err="1"/>
              <a:t>liniile</a:t>
            </a:r>
            <a:r>
              <a:rPr lang="en-US" sz="2000" dirty="0"/>
              <a:t> de </a:t>
            </a:r>
            <a:r>
              <a:rPr lang="en-US" sz="2000" dirty="0" err="1"/>
              <a:t>producție</a:t>
            </a:r>
            <a:r>
              <a:rPr lang="en-US" sz="2000" dirty="0"/>
              <a:t>.</a:t>
            </a:r>
          </a:p>
          <a:p>
            <a:endParaRPr lang="en-US" sz="1800" dirty="0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2AC89-9256-D4E3-EC14-8423DAFC45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436653"/>
            <a:ext cx="4223252" cy="2044977"/>
          </a:xfrm>
          <a:prstGeom prst="rect">
            <a:avLst/>
          </a:prstGeom>
        </p:spPr>
      </p:pic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B6C4D-E238-7223-1CD9-065A3713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C84EE-4CE6-037B-B610-8C6D508D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5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E0CA4-960C-0290-1A45-1B7AEFD5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15" y="1065608"/>
            <a:ext cx="4282983" cy="1200361"/>
          </a:xfrm>
        </p:spPr>
        <p:txBody>
          <a:bodyPr anchor="ctr" anchorCtr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200" b="1" dirty="0" err="1">
                <a:latin typeface="+mn-lt"/>
                <a:ea typeface="+mn-ea"/>
                <a:cs typeface="+mn-cs"/>
              </a:rPr>
              <a:t>Problema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71" name="Rectangle 15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3DE3-78C8-CEFF-11EB-90A9AC99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596918" cy="351194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Optimizarea</a:t>
            </a:r>
            <a:r>
              <a:rPr lang="en-US" sz="2000" dirty="0"/>
              <a:t> </a:t>
            </a:r>
            <a:r>
              <a:rPr lang="en-US" sz="2000" dirty="0" err="1"/>
              <a:t>timpului</a:t>
            </a:r>
            <a:r>
              <a:rPr lang="en-US" sz="2000" dirty="0"/>
              <a:t> de </a:t>
            </a:r>
            <a:r>
              <a:rPr lang="en-US" sz="2000" dirty="0" err="1"/>
              <a:t>lucru</a:t>
            </a:r>
            <a:r>
              <a:rPr lang="en-US" sz="2000" dirty="0"/>
              <a:t> al </a:t>
            </a:r>
            <a:r>
              <a:rPr lang="en-US" sz="2000" dirty="0" err="1"/>
              <a:t>aAGV-ului</a:t>
            </a:r>
            <a:r>
              <a:rPr lang="en-US" sz="2000" dirty="0"/>
              <a:t> (</a:t>
            </a:r>
            <a:r>
              <a:rPr lang="en-US" sz="2000" dirty="0" err="1"/>
              <a:t>Vehicul</a:t>
            </a:r>
            <a:r>
              <a:rPr lang="en-US" sz="2000" dirty="0"/>
              <a:t> </a:t>
            </a:r>
            <a:r>
              <a:rPr lang="en-US" sz="2000" dirty="0" err="1"/>
              <a:t>Autonom</a:t>
            </a:r>
            <a:r>
              <a:rPr lang="en-US" sz="2000" dirty="0"/>
              <a:t> </a:t>
            </a:r>
            <a:r>
              <a:rPr lang="en-US" sz="2000" dirty="0" err="1"/>
              <a:t>Ghidat</a:t>
            </a:r>
            <a:r>
              <a:rPr lang="en-US" sz="2000" dirty="0"/>
              <a:t> Automat)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reducerea</a:t>
            </a:r>
            <a:r>
              <a:rPr lang="en-US" sz="2000" dirty="0"/>
              <a:t> </a:t>
            </a:r>
            <a:r>
              <a:rPr lang="en-US" sz="2000" dirty="0" err="1"/>
              <a:t>opririlor</a:t>
            </a:r>
            <a:r>
              <a:rPr lang="en-US" sz="2000" dirty="0"/>
              <a:t> </a:t>
            </a:r>
            <a:r>
              <a:rPr lang="en-US" sz="2000" dirty="0" err="1"/>
              <a:t>neplanificate</a:t>
            </a:r>
            <a:r>
              <a:rPr lang="ro-RO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72" name="Rectangle 16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C906-62BB-A134-9B37-D5FC5DD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25471-D1A9-694F-A48A-4F29714C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619388-80CB-D5C7-D8D7-4EC7D136A600}"/>
              </a:ext>
            </a:extLst>
          </p:cNvPr>
          <p:cNvGrpSpPr/>
          <p:nvPr/>
        </p:nvGrpSpPr>
        <p:grpSpPr>
          <a:xfrm>
            <a:off x="5862320" y="696062"/>
            <a:ext cx="5827429" cy="4458629"/>
            <a:chOff x="2688128" y="-218625"/>
            <a:chExt cx="5827429" cy="4458629"/>
          </a:xfrm>
        </p:grpSpPr>
        <p:sp>
          <p:nvSpPr>
            <p:cNvPr id="89" name="Flowchart: Process 88">
              <a:extLst>
                <a:ext uri="{FF2B5EF4-FFF2-40B4-BE49-F238E27FC236}">
                  <a16:creationId xmlns:a16="http://schemas.microsoft.com/office/drawing/2014/main" id="{7605D3A0-20C9-D199-A560-373C87A82B92}"/>
                </a:ext>
              </a:extLst>
            </p:cNvPr>
            <p:cNvSpPr/>
            <p:nvPr/>
          </p:nvSpPr>
          <p:spPr>
            <a:xfrm>
              <a:off x="2688128" y="2049133"/>
              <a:ext cx="5827429" cy="857308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1CECB98-B646-2B79-BEA1-540C4306D799}"/>
                </a:ext>
              </a:extLst>
            </p:cNvPr>
            <p:cNvGrpSpPr/>
            <p:nvPr/>
          </p:nvGrpSpPr>
          <p:grpSpPr>
            <a:xfrm>
              <a:off x="2926680" y="2200123"/>
              <a:ext cx="873102" cy="1153610"/>
              <a:chOff x="2751722" y="2755900"/>
              <a:chExt cx="873102" cy="1153610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F8B4452-70D1-C5F5-834D-6D0C1DFAED0F}"/>
                  </a:ext>
                </a:extLst>
              </p:cNvPr>
              <p:cNvSpPr txBox="1"/>
              <p:nvPr/>
            </p:nvSpPr>
            <p:spPr>
              <a:xfrm>
                <a:off x="2751722" y="3540178"/>
                <a:ext cx="873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aAGV</a:t>
                </a:r>
                <a:endParaRPr lang="en-US" sz="12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81E23AB-A670-FB54-0148-0F5825DA6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2786183" y="2755900"/>
                <a:ext cx="764865" cy="61944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C59ADC7-2817-5814-4E81-5E85309FB0E3}"/>
                </a:ext>
              </a:extLst>
            </p:cNvPr>
            <p:cNvSpPr txBox="1"/>
            <p:nvPr/>
          </p:nvSpPr>
          <p:spPr>
            <a:xfrm>
              <a:off x="2801287" y="-218625"/>
              <a:ext cx="2809694" cy="66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b="1" dirty="0">
                  <a:solidFill>
                    <a:schemeClr val="accent3">
                      <a:lumMod val="75000"/>
                    </a:schemeClr>
                  </a:solidFill>
                </a:rPr>
                <a:t>Un o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biect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necunoscut</a:t>
              </a:r>
              <a:r>
                <a:rPr lang="ro-RO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blocheaz</a:t>
              </a:r>
              <a:r>
                <a:rPr lang="ro-RO" b="1" dirty="0">
                  <a:solidFill>
                    <a:schemeClr val="accent3">
                      <a:lumMod val="75000"/>
                    </a:schemeClr>
                  </a:solidFill>
                </a:rPr>
                <a:t>ă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traseul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/</a:t>
              </a:r>
              <a:r>
                <a:rPr lang="en-US" b="1" dirty="0" err="1">
                  <a:solidFill>
                    <a:schemeClr val="accent3">
                      <a:lumMod val="75000"/>
                    </a:schemeClr>
                  </a:solidFill>
                </a:rPr>
                <a:t>culoarul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13" name="Connector: Curved 112">
              <a:extLst>
                <a:ext uri="{FF2B5EF4-FFF2-40B4-BE49-F238E27FC236}">
                  <a16:creationId xmlns:a16="http://schemas.microsoft.com/office/drawing/2014/main" id="{5DCCA006-1E0F-4B0B-2CAC-74475BAB4366}"/>
                </a:ext>
              </a:extLst>
            </p:cNvPr>
            <p:cNvCxnSpPr>
              <a:cxnSpLocks/>
              <a:stCxn id="103" idx="3"/>
              <a:endCxn id="141" idx="1"/>
            </p:cNvCxnSpPr>
            <p:nvPr/>
          </p:nvCxnSpPr>
          <p:spPr>
            <a:xfrm flipH="1">
              <a:off x="5310935" y="114002"/>
              <a:ext cx="300046" cy="1372256"/>
            </a:xfrm>
            <a:prstGeom prst="curvedConnector5">
              <a:avLst>
                <a:gd name="adj1" fmla="val -76188"/>
                <a:gd name="adj2" fmla="val 46501"/>
                <a:gd name="adj3" fmla="val 176188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1711E8D-9B6A-C045-61AF-D7817FFC901F}"/>
                </a:ext>
              </a:extLst>
            </p:cNvPr>
            <p:cNvSpPr txBox="1"/>
            <p:nvPr/>
          </p:nvSpPr>
          <p:spPr>
            <a:xfrm>
              <a:off x="3710310" y="3039675"/>
              <a:ext cx="28599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8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Punct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o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pr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ire aAGV;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acesta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nu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poate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î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nainta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p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â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n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ă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c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â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nd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calea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de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rulare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nu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este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eliberat</a:t>
              </a:r>
              <a:r>
                <a:rPr lang="ro-RO" sz="1800" dirty="0">
                  <a:solidFill>
                    <a:schemeClr val="accent3">
                      <a:lumMod val="75000"/>
                    </a:schemeClr>
                  </a:solidFill>
                </a:rPr>
                <a:t>ă</a:t>
              </a:r>
              <a:endParaRPr lang="en-US" sz="18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24" name="Connector: Curved 123">
              <a:extLst>
                <a:ext uri="{FF2B5EF4-FFF2-40B4-BE49-F238E27FC236}">
                  <a16:creationId xmlns:a16="http://schemas.microsoft.com/office/drawing/2014/main" id="{1DE7B30E-1F88-CBB6-AA58-9120130C8BA9}"/>
                </a:ext>
              </a:extLst>
            </p:cNvPr>
            <p:cNvCxnSpPr>
              <a:cxnSpLocks/>
              <a:stCxn id="123" idx="0"/>
              <a:endCxn id="125" idx="2"/>
            </p:cNvCxnSpPr>
            <p:nvPr/>
          </p:nvCxnSpPr>
          <p:spPr>
            <a:xfrm rot="16200000" flipV="1">
              <a:off x="4852629" y="2752027"/>
              <a:ext cx="575294" cy="1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Explosion: 14 Points 124">
              <a:extLst>
                <a:ext uri="{FF2B5EF4-FFF2-40B4-BE49-F238E27FC236}">
                  <a16:creationId xmlns:a16="http://schemas.microsoft.com/office/drawing/2014/main" id="{78757C3F-325D-323C-DDB6-8385CA21B937}"/>
                </a:ext>
              </a:extLst>
            </p:cNvPr>
            <p:cNvSpPr/>
            <p:nvPr/>
          </p:nvSpPr>
          <p:spPr>
            <a:xfrm>
              <a:off x="4877506" y="2153776"/>
              <a:ext cx="488788" cy="356070"/>
            </a:xfrm>
            <a:prstGeom prst="irregularSeal2">
              <a:avLst/>
            </a:prstGeom>
            <a:solidFill>
              <a:srgbClr val="FF0000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27" name="Graphic 126" descr="Exclamation mark with solid fill">
              <a:extLst>
                <a:ext uri="{FF2B5EF4-FFF2-40B4-BE49-F238E27FC236}">
                  <a16:creationId xmlns:a16="http://schemas.microsoft.com/office/drawing/2014/main" id="{CC5723D4-1AFF-4355-0A00-E14E0F8D6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59029" y="1680640"/>
              <a:ext cx="857308" cy="857308"/>
            </a:xfrm>
            <a:prstGeom prst="rect">
              <a:avLst/>
            </a:prstGeom>
          </p:spPr>
        </p:pic>
      </p:grpSp>
      <p:pic>
        <p:nvPicPr>
          <p:cNvPr id="137" name="Graphic 136" descr="Warehouse outline">
            <a:extLst>
              <a:ext uri="{FF2B5EF4-FFF2-40B4-BE49-F238E27FC236}">
                <a16:creationId xmlns:a16="http://schemas.microsoft.com/office/drawing/2014/main" id="{78FB09FF-DD4B-B55A-7828-B8F19CB5E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1420" y="3799624"/>
            <a:ext cx="759229" cy="759229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E81A49AB-4B69-4F37-AA38-A1476EDF302F}"/>
              </a:ext>
            </a:extLst>
          </p:cNvPr>
          <p:cNvSpPr txBox="1"/>
          <p:nvPr/>
        </p:nvSpPr>
        <p:spPr>
          <a:xfrm>
            <a:off x="9352983" y="4571784"/>
            <a:ext cx="251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Zona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 pentru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desc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ă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rc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materi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alelor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1" name="Graphic 140" descr="Questions outline">
            <a:extLst>
              <a:ext uri="{FF2B5EF4-FFF2-40B4-BE49-F238E27FC236}">
                <a16:creationId xmlns:a16="http://schemas.microsoft.com/office/drawing/2014/main" id="{E8F5ACB0-7DC6-2B7F-3FFB-1CC829633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5127" y="1972291"/>
            <a:ext cx="857308" cy="857308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42EC6A8-613A-17FC-4E25-B54BA7A73C6E}"/>
              </a:ext>
            </a:extLst>
          </p:cNvPr>
          <p:cNvGrpSpPr/>
          <p:nvPr/>
        </p:nvGrpSpPr>
        <p:grpSpPr>
          <a:xfrm>
            <a:off x="9087057" y="1667623"/>
            <a:ext cx="2475811" cy="512123"/>
            <a:chOff x="6272789" y="1584275"/>
            <a:chExt cx="1972051" cy="465921"/>
          </a:xfrm>
        </p:grpSpPr>
        <p:pic>
          <p:nvPicPr>
            <p:cNvPr id="153" name="Graphic 152" descr="Walk with solid fill">
              <a:extLst>
                <a:ext uri="{FF2B5EF4-FFF2-40B4-BE49-F238E27FC236}">
                  <a16:creationId xmlns:a16="http://schemas.microsoft.com/office/drawing/2014/main" id="{1DCEA411-1CB3-A58D-40BF-F4446726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72789" y="1584484"/>
              <a:ext cx="450525" cy="450525"/>
            </a:xfrm>
            <a:prstGeom prst="rect">
              <a:avLst/>
            </a:prstGeom>
          </p:spPr>
        </p:pic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1A16BD01-E840-C3C0-9F33-B3722E055E50}"/>
                </a:ext>
              </a:extLst>
            </p:cNvPr>
            <p:cNvGrpSpPr/>
            <p:nvPr/>
          </p:nvGrpSpPr>
          <p:grpSpPr>
            <a:xfrm>
              <a:off x="6361665" y="1584275"/>
              <a:ext cx="1883175" cy="465921"/>
              <a:chOff x="6361665" y="1584275"/>
              <a:chExt cx="1883175" cy="465921"/>
            </a:xfrm>
          </p:grpSpPr>
          <p:pic>
            <p:nvPicPr>
              <p:cNvPr id="155" name="Picture 2" descr="Forklift - Free transport icons">
                <a:extLst>
                  <a:ext uri="{FF2B5EF4-FFF2-40B4-BE49-F238E27FC236}">
                    <a16:creationId xmlns:a16="http://schemas.microsoft.com/office/drawing/2014/main" id="{8B90E1E3-87CC-AD0F-3994-D67F12AEE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3314" y="1584484"/>
                <a:ext cx="450525" cy="45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Graphic 155" descr="Box with solid fill">
                <a:extLst>
                  <a:ext uri="{FF2B5EF4-FFF2-40B4-BE49-F238E27FC236}">
                    <a16:creationId xmlns:a16="http://schemas.microsoft.com/office/drawing/2014/main" id="{EE815534-1A61-2B90-33B5-4951A813E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206327" y="1584484"/>
                <a:ext cx="450525" cy="450525"/>
              </a:xfrm>
              <a:prstGeom prst="rect">
                <a:avLst/>
              </a:prstGeom>
            </p:spPr>
          </p:pic>
          <p:pic>
            <p:nvPicPr>
              <p:cNvPr id="158" name="Graphic 157" descr="Mining tools with solid fill">
                <a:extLst>
                  <a:ext uri="{FF2B5EF4-FFF2-40B4-BE49-F238E27FC236}">
                    <a16:creationId xmlns:a16="http://schemas.microsoft.com/office/drawing/2014/main" id="{4324A0F6-8B9F-1094-C5CF-1FD5AD948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689340" y="1584484"/>
                <a:ext cx="450525" cy="450525"/>
              </a:xfrm>
              <a:prstGeom prst="rect">
                <a:avLst/>
              </a:prstGeom>
            </p:spPr>
          </p:pic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E623C582-FE19-C0C1-D56C-115D6D944298}"/>
                  </a:ext>
                </a:extLst>
              </p:cNvPr>
              <p:cNvSpPr/>
              <p:nvPr/>
            </p:nvSpPr>
            <p:spPr>
              <a:xfrm>
                <a:off x="6361665" y="1584275"/>
                <a:ext cx="1883175" cy="465921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1D1528A-3255-D9E2-1A6B-ABB5F5FED60C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6935174" y="3392474"/>
            <a:ext cx="4754575" cy="18613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Graphic 172" descr="Chevron arrows with solid fill">
            <a:extLst>
              <a:ext uri="{FF2B5EF4-FFF2-40B4-BE49-F238E27FC236}">
                <a16:creationId xmlns:a16="http://schemas.microsoft.com/office/drawing/2014/main" id="{39D4B441-392E-9154-88A4-87F5466C5D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11295" y="3129611"/>
            <a:ext cx="561889" cy="561889"/>
          </a:xfrm>
          <a:prstGeom prst="rect">
            <a:avLst/>
          </a:prstGeom>
        </p:spPr>
      </p:pic>
      <p:pic>
        <p:nvPicPr>
          <p:cNvPr id="174" name="Graphic 173" descr="Chevron arrows with solid fill">
            <a:extLst>
              <a:ext uri="{FF2B5EF4-FFF2-40B4-BE49-F238E27FC236}">
                <a16:creationId xmlns:a16="http://schemas.microsoft.com/office/drawing/2014/main" id="{87C6DF84-260E-D1FB-F962-BB79D0EA9F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9816" y="3129610"/>
            <a:ext cx="561889" cy="561889"/>
          </a:xfrm>
          <a:prstGeom prst="rect">
            <a:avLst/>
          </a:prstGeom>
        </p:spPr>
      </p:pic>
      <p:pic>
        <p:nvPicPr>
          <p:cNvPr id="175" name="Graphic 174" descr="Chevron arrows with solid fill">
            <a:extLst>
              <a:ext uri="{FF2B5EF4-FFF2-40B4-BE49-F238E27FC236}">
                <a16:creationId xmlns:a16="http://schemas.microsoft.com/office/drawing/2014/main" id="{169F8D6F-EAA1-D7C7-282C-3993E7367C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14659" y="3143589"/>
            <a:ext cx="561889" cy="561889"/>
          </a:xfrm>
          <a:prstGeom prst="rect">
            <a:avLst/>
          </a:prstGeom>
        </p:spPr>
      </p:pic>
      <p:pic>
        <p:nvPicPr>
          <p:cNvPr id="176" name="Graphic 175" descr="Chevron arrows with solid fill">
            <a:extLst>
              <a:ext uri="{FF2B5EF4-FFF2-40B4-BE49-F238E27FC236}">
                <a16:creationId xmlns:a16="http://schemas.microsoft.com/office/drawing/2014/main" id="{07CEF6B8-9C88-BDB2-6FB4-487AAE1F86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10789919" y="3267047"/>
            <a:ext cx="561889" cy="5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3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4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34554BF-67D3-5BAB-5A8D-99FDE85C9217}"/>
              </a:ext>
            </a:extLst>
          </p:cNvPr>
          <p:cNvSpPr txBox="1"/>
          <p:nvPr/>
        </p:nvSpPr>
        <p:spPr>
          <a:xfrm>
            <a:off x="371951" y="2518870"/>
            <a:ext cx="4919293" cy="241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I</a:t>
            </a:r>
            <a:r>
              <a:rPr lang="en-US" sz="2000" dirty="0" err="1"/>
              <a:t>dentificarea</a:t>
            </a:r>
            <a:r>
              <a:rPr lang="en-US" sz="2000" dirty="0"/>
              <a:t> </a:t>
            </a:r>
            <a:r>
              <a:rPr lang="en-US" sz="2000" dirty="0" err="1"/>
              <a:t>naturii</a:t>
            </a:r>
            <a:r>
              <a:rPr lang="en-US" sz="2000" dirty="0"/>
              <a:t> </a:t>
            </a:r>
            <a:r>
              <a:rPr lang="en-US" sz="2000" dirty="0" err="1"/>
              <a:t>obiectului</a:t>
            </a:r>
            <a:r>
              <a:rPr lang="en-US" sz="2000" dirty="0"/>
              <a:t> care </a:t>
            </a:r>
            <a:r>
              <a:rPr lang="en-US" sz="2000" dirty="0" err="1"/>
              <a:t>blocheaz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traseul</a:t>
            </a:r>
            <a:r>
              <a:rPr lang="en-US" sz="2000" dirty="0"/>
              <a:t>;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C</a:t>
            </a:r>
            <a:r>
              <a:rPr lang="en-US" sz="2000" dirty="0" err="1"/>
              <a:t>rearea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ro-RO" sz="2000" dirty="0"/>
              <a:t> grafic</a:t>
            </a:r>
            <a:r>
              <a:rPr lang="en-US" sz="2000" dirty="0"/>
              <a:t> </a:t>
            </a:r>
            <a:r>
              <a:rPr lang="ro-RO" sz="2000" dirty="0"/>
              <a:t>P</a:t>
            </a:r>
            <a:r>
              <a:rPr lang="en-US" sz="2000" dirty="0" err="1"/>
              <a:t>areto</a:t>
            </a:r>
            <a:r>
              <a:rPr lang="en-US" sz="2000" dirty="0"/>
              <a:t> </a:t>
            </a:r>
            <a:r>
              <a:rPr lang="en-US" sz="2000" dirty="0" err="1"/>
              <a:t>zilnic</a:t>
            </a:r>
            <a:r>
              <a:rPr lang="en-US" sz="2000" dirty="0"/>
              <a:t> </a:t>
            </a:r>
            <a:r>
              <a:rPr lang="ro-RO" sz="2000" dirty="0"/>
              <a:t>pentru</a:t>
            </a:r>
            <a:r>
              <a:rPr lang="en-US" sz="2000" dirty="0"/>
              <a:t> </a:t>
            </a:r>
            <a:r>
              <a:rPr lang="en-US" sz="2000" dirty="0" err="1"/>
              <a:t>cauzele</a:t>
            </a:r>
            <a:r>
              <a:rPr lang="ro-RO" sz="2000" dirty="0"/>
              <a:t> principale</a:t>
            </a:r>
            <a:r>
              <a:rPr lang="en-US" sz="2000" dirty="0"/>
              <a:t>;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sz="2000" dirty="0"/>
              <a:t>O</a:t>
            </a:r>
            <a:r>
              <a:rPr lang="en-US" sz="2000" dirty="0" err="1"/>
              <a:t>ptimizarea</a:t>
            </a:r>
            <a:r>
              <a:rPr lang="en-US" sz="2000" dirty="0"/>
              <a:t> </a:t>
            </a:r>
            <a:r>
              <a:rPr lang="en-US" sz="2000" dirty="0" err="1"/>
              <a:t>traseului</a:t>
            </a:r>
            <a:r>
              <a:rPr lang="en-US" sz="2000" dirty="0"/>
              <a:t> </a:t>
            </a:r>
            <a:r>
              <a:rPr lang="en-US" sz="2000" dirty="0" err="1"/>
              <a:t>aAGV-ului</a:t>
            </a:r>
            <a:r>
              <a:rPr lang="en-US" sz="2000" dirty="0"/>
              <a:t> </a:t>
            </a:r>
            <a:r>
              <a:rPr lang="ro-RO" sz="2000" dirty="0"/>
              <a:t>pentru evitarea blocajelor</a:t>
            </a:r>
            <a:r>
              <a:rPr lang="en-US" sz="2000" dirty="0"/>
              <a:t>.</a:t>
            </a:r>
          </a:p>
        </p:txBody>
      </p:sp>
      <p:sp>
        <p:nvSpPr>
          <p:cNvPr id="158" name="Rectangle 14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4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AC57F809-0377-F811-27DC-523B8A94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Balteanu Andreea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4686CDF8-D7E2-F531-995F-E88E2E41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9117065A-7E6F-B61C-5C86-7DA204A1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20" y="1041455"/>
            <a:ext cx="4282983" cy="1200361"/>
          </a:xfrm>
        </p:spPr>
        <p:txBody>
          <a:bodyPr anchor="ctr" anchorCtr="0">
            <a:normAutofit/>
          </a:bodyPr>
          <a:lstStyle/>
          <a:p>
            <a:pPr>
              <a:spcBef>
                <a:spcPts val="1000"/>
              </a:spcBef>
            </a:pPr>
            <a:r>
              <a:rPr lang="ro-RO" sz="3200" b="1" dirty="0">
                <a:latin typeface="+mn-lt"/>
                <a:ea typeface="+mn-ea"/>
                <a:cs typeface="+mn-cs"/>
              </a:rPr>
              <a:t>Soluția implementată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E006A-BBB1-44B8-ED40-F63188732715}"/>
              </a:ext>
            </a:extLst>
          </p:cNvPr>
          <p:cNvGrpSpPr/>
          <p:nvPr/>
        </p:nvGrpSpPr>
        <p:grpSpPr>
          <a:xfrm>
            <a:off x="5906327" y="1819103"/>
            <a:ext cx="5975439" cy="1239184"/>
            <a:chOff x="5846060" y="2068128"/>
            <a:chExt cx="5975439" cy="123918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76C4731-B97B-14BB-F976-4F52494240FF}"/>
                </a:ext>
              </a:extLst>
            </p:cNvPr>
            <p:cNvGrpSpPr/>
            <p:nvPr/>
          </p:nvGrpSpPr>
          <p:grpSpPr>
            <a:xfrm>
              <a:off x="7581358" y="2442751"/>
              <a:ext cx="882185" cy="849414"/>
              <a:chOff x="6887890" y="2371661"/>
              <a:chExt cx="808028" cy="797396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3F4E48FD-C534-1188-9C81-6763713E12BB}"/>
                  </a:ext>
                </a:extLst>
              </p:cNvPr>
              <p:cNvSpPr/>
              <p:nvPr/>
            </p:nvSpPr>
            <p:spPr>
              <a:xfrm>
                <a:off x="6887890" y="2371661"/>
                <a:ext cx="808028" cy="797396"/>
              </a:xfrm>
              <a:custGeom>
                <a:avLst/>
                <a:gdLst>
                  <a:gd name="connsiteX0" fmla="*/ 701709 w 808028"/>
                  <a:gd name="connsiteY0" fmla="*/ 116951 h 797396"/>
                  <a:gd name="connsiteX1" fmla="*/ 701709 w 808028"/>
                  <a:gd name="connsiteY1" fmla="*/ 499702 h 797396"/>
                  <a:gd name="connsiteX2" fmla="*/ 106319 w 808028"/>
                  <a:gd name="connsiteY2" fmla="*/ 499702 h 797396"/>
                  <a:gd name="connsiteX3" fmla="*/ 106319 w 808028"/>
                  <a:gd name="connsiteY3" fmla="*/ 116951 h 797396"/>
                  <a:gd name="connsiteX4" fmla="*/ 0 w 808028"/>
                  <a:gd name="connsiteY4" fmla="*/ 542229 h 797396"/>
                  <a:gd name="connsiteX5" fmla="*/ 21264 w 808028"/>
                  <a:gd name="connsiteY5" fmla="*/ 563493 h 797396"/>
                  <a:gd name="connsiteX6" fmla="*/ 345964 w 808028"/>
                  <a:gd name="connsiteY6" fmla="*/ 563493 h 797396"/>
                  <a:gd name="connsiteX7" fmla="*/ 182551 w 808028"/>
                  <a:gd name="connsiteY7" fmla="*/ 726906 h 797396"/>
                  <a:gd name="connsiteX8" fmla="*/ 182551 w 808028"/>
                  <a:gd name="connsiteY8" fmla="*/ 756995 h 797396"/>
                  <a:gd name="connsiteX9" fmla="*/ 212639 w 808028"/>
                  <a:gd name="connsiteY9" fmla="*/ 756995 h 797396"/>
                  <a:gd name="connsiteX10" fmla="*/ 382750 w 808028"/>
                  <a:gd name="connsiteY10" fmla="*/ 586884 h 797396"/>
                  <a:gd name="connsiteX11" fmla="*/ 382750 w 808028"/>
                  <a:gd name="connsiteY11" fmla="*/ 776132 h 797396"/>
                  <a:gd name="connsiteX12" fmla="*/ 404014 w 808028"/>
                  <a:gd name="connsiteY12" fmla="*/ 797396 h 797396"/>
                  <a:gd name="connsiteX13" fmla="*/ 425278 w 808028"/>
                  <a:gd name="connsiteY13" fmla="*/ 776132 h 797396"/>
                  <a:gd name="connsiteX14" fmla="*/ 425278 w 808028"/>
                  <a:gd name="connsiteY14" fmla="*/ 587203 h 797396"/>
                  <a:gd name="connsiteX15" fmla="*/ 595389 w 808028"/>
                  <a:gd name="connsiteY15" fmla="*/ 757314 h 797396"/>
                  <a:gd name="connsiteX16" fmla="*/ 625637 w 808028"/>
                  <a:gd name="connsiteY16" fmla="*/ 757473 h 797396"/>
                  <a:gd name="connsiteX17" fmla="*/ 625796 w 808028"/>
                  <a:gd name="connsiteY17" fmla="*/ 727225 h 797396"/>
                  <a:gd name="connsiteX18" fmla="*/ 462064 w 808028"/>
                  <a:gd name="connsiteY18" fmla="*/ 563493 h 797396"/>
                  <a:gd name="connsiteX19" fmla="*/ 786764 w 808028"/>
                  <a:gd name="connsiteY19" fmla="*/ 563493 h 797396"/>
                  <a:gd name="connsiteX20" fmla="*/ 808028 w 808028"/>
                  <a:gd name="connsiteY20" fmla="*/ 542229 h 797396"/>
                  <a:gd name="connsiteX21" fmla="*/ 786764 w 808028"/>
                  <a:gd name="connsiteY21" fmla="*/ 520965 h 797396"/>
                  <a:gd name="connsiteX22" fmla="*/ 765500 w 808028"/>
                  <a:gd name="connsiteY22" fmla="*/ 520965 h 797396"/>
                  <a:gd name="connsiteX23" fmla="*/ 765500 w 808028"/>
                  <a:gd name="connsiteY23" fmla="*/ 85056 h 797396"/>
                  <a:gd name="connsiteX24" fmla="*/ 786764 w 808028"/>
                  <a:gd name="connsiteY24" fmla="*/ 85056 h 797396"/>
                  <a:gd name="connsiteX25" fmla="*/ 808028 w 808028"/>
                  <a:gd name="connsiteY25" fmla="*/ 63792 h 797396"/>
                  <a:gd name="connsiteX26" fmla="*/ 786764 w 808028"/>
                  <a:gd name="connsiteY26" fmla="*/ 42528 h 797396"/>
                  <a:gd name="connsiteX27" fmla="*/ 425278 w 808028"/>
                  <a:gd name="connsiteY27" fmla="*/ 42528 h 797396"/>
                  <a:gd name="connsiteX28" fmla="*/ 425278 w 808028"/>
                  <a:gd name="connsiteY28" fmla="*/ 21264 h 797396"/>
                  <a:gd name="connsiteX29" fmla="*/ 404014 w 808028"/>
                  <a:gd name="connsiteY29" fmla="*/ 0 h 797396"/>
                  <a:gd name="connsiteX30" fmla="*/ 382750 w 808028"/>
                  <a:gd name="connsiteY30" fmla="*/ 21264 h 797396"/>
                  <a:gd name="connsiteX31" fmla="*/ 382750 w 808028"/>
                  <a:gd name="connsiteY31" fmla="*/ 42528 h 797396"/>
                  <a:gd name="connsiteX32" fmla="*/ 21264 w 808028"/>
                  <a:gd name="connsiteY32" fmla="*/ 42528 h 797396"/>
                  <a:gd name="connsiteX33" fmla="*/ 0 w 808028"/>
                  <a:gd name="connsiteY33" fmla="*/ 63792 h 797396"/>
                  <a:gd name="connsiteX34" fmla="*/ 21264 w 808028"/>
                  <a:gd name="connsiteY34" fmla="*/ 85056 h 797396"/>
                  <a:gd name="connsiteX35" fmla="*/ 42528 w 808028"/>
                  <a:gd name="connsiteY35" fmla="*/ 85056 h 797396"/>
                  <a:gd name="connsiteX36" fmla="*/ 42528 w 808028"/>
                  <a:gd name="connsiteY36" fmla="*/ 520965 h 797396"/>
                  <a:gd name="connsiteX37" fmla="*/ 21264 w 808028"/>
                  <a:gd name="connsiteY37" fmla="*/ 520965 h 797396"/>
                  <a:gd name="connsiteX38" fmla="*/ 0 w 808028"/>
                  <a:gd name="connsiteY38" fmla="*/ 542229 h 79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08028" h="797396">
                    <a:moveTo>
                      <a:pt x="701709" y="116951"/>
                    </a:moveTo>
                    <a:lnTo>
                      <a:pt x="701709" y="499702"/>
                    </a:lnTo>
                    <a:lnTo>
                      <a:pt x="106319" y="499702"/>
                    </a:lnTo>
                    <a:lnTo>
                      <a:pt x="106319" y="116951"/>
                    </a:lnTo>
                    <a:close/>
                    <a:moveTo>
                      <a:pt x="0" y="542229"/>
                    </a:moveTo>
                    <a:cubicBezTo>
                      <a:pt x="0" y="553973"/>
                      <a:pt x="9520" y="563493"/>
                      <a:pt x="21264" y="563493"/>
                    </a:cubicBezTo>
                    <a:lnTo>
                      <a:pt x="345964" y="563493"/>
                    </a:lnTo>
                    <a:lnTo>
                      <a:pt x="182551" y="726906"/>
                    </a:lnTo>
                    <a:cubicBezTo>
                      <a:pt x="174242" y="735215"/>
                      <a:pt x="174242" y="748686"/>
                      <a:pt x="182551" y="756995"/>
                    </a:cubicBezTo>
                    <a:cubicBezTo>
                      <a:pt x="190859" y="765304"/>
                      <a:pt x="204330" y="765304"/>
                      <a:pt x="212639" y="756995"/>
                    </a:cubicBezTo>
                    <a:lnTo>
                      <a:pt x="382750" y="586884"/>
                    </a:lnTo>
                    <a:lnTo>
                      <a:pt x="382750" y="776132"/>
                    </a:lnTo>
                    <a:cubicBezTo>
                      <a:pt x="382750" y="787876"/>
                      <a:pt x="392270" y="797396"/>
                      <a:pt x="404014" y="797396"/>
                    </a:cubicBezTo>
                    <a:cubicBezTo>
                      <a:pt x="415758" y="797396"/>
                      <a:pt x="425278" y="787876"/>
                      <a:pt x="425278" y="776132"/>
                    </a:cubicBezTo>
                    <a:lnTo>
                      <a:pt x="425278" y="587203"/>
                    </a:lnTo>
                    <a:lnTo>
                      <a:pt x="595389" y="757314"/>
                    </a:lnTo>
                    <a:cubicBezTo>
                      <a:pt x="603698" y="765711"/>
                      <a:pt x="617240" y="765782"/>
                      <a:pt x="625637" y="757473"/>
                    </a:cubicBezTo>
                    <a:cubicBezTo>
                      <a:pt x="634034" y="749164"/>
                      <a:pt x="634105" y="735622"/>
                      <a:pt x="625796" y="727225"/>
                    </a:cubicBezTo>
                    <a:lnTo>
                      <a:pt x="462064" y="563493"/>
                    </a:lnTo>
                    <a:lnTo>
                      <a:pt x="786764" y="563493"/>
                    </a:lnTo>
                    <a:cubicBezTo>
                      <a:pt x="798508" y="563493"/>
                      <a:pt x="808028" y="553973"/>
                      <a:pt x="808028" y="542229"/>
                    </a:cubicBezTo>
                    <a:cubicBezTo>
                      <a:pt x="808028" y="530485"/>
                      <a:pt x="798508" y="520965"/>
                      <a:pt x="786764" y="520965"/>
                    </a:cubicBezTo>
                    <a:lnTo>
                      <a:pt x="765500" y="520965"/>
                    </a:lnTo>
                    <a:lnTo>
                      <a:pt x="765500" y="85056"/>
                    </a:lnTo>
                    <a:lnTo>
                      <a:pt x="786764" y="85056"/>
                    </a:lnTo>
                    <a:cubicBezTo>
                      <a:pt x="798508" y="85056"/>
                      <a:pt x="808028" y="75536"/>
                      <a:pt x="808028" y="63792"/>
                    </a:cubicBezTo>
                    <a:cubicBezTo>
                      <a:pt x="808028" y="52048"/>
                      <a:pt x="798508" y="42528"/>
                      <a:pt x="786764" y="42528"/>
                    </a:cubicBezTo>
                    <a:lnTo>
                      <a:pt x="425278" y="42528"/>
                    </a:lnTo>
                    <a:lnTo>
                      <a:pt x="425278" y="21264"/>
                    </a:lnTo>
                    <a:cubicBezTo>
                      <a:pt x="425278" y="9520"/>
                      <a:pt x="415758" y="0"/>
                      <a:pt x="404014" y="0"/>
                    </a:cubicBezTo>
                    <a:cubicBezTo>
                      <a:pt x="392270" y="0"/>
                      <a:pt x="382750" y="9520"/>
                      <a:pt x="382750" y="21264"/>
                    </a:cubicBezTo>
                    <a:lnTo>
                      <a:pt x="382750" y="42528"/>
                    </a:lnTo>
                    <a:lnTo>
                      <a:pt x="21264" y="42528"/>
                    </a:lnTo>
                    <a:cubicBezTo>
                      <a:pt x="9520" y="42528"/>
                      <a:pt x="0" y="52048"/>
                      <a:pt x="0" y="63792"/>
                    </a:cubicBezTo>
                    <a:cubicBezTo>
                      <a:pt x="0" y="75536"/>
                      <a:pt x="9520" y="85056"/>
                      <a:pt x="21264" y="85056"/>
                    </a:cubicBezTo>
                    <a:lnTo>
                      <a:pt x="42528" y="85056"/>
                    </a:lnTo>
                    <a:lnTo>
                      <a:pt x="42528" y="520965"/>
                    </a:lnTo>
                    <a:lnTo>
                      <a:pt x="21264" y="520965"/>
                    </a:lnTo>
                    <a:cubicBezTo>
                      <a:pt x="9520" y="520965"/>
                      <a:pt x="0" y="530485"/>
                      <a:pt x="0" y="5422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06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2592284-6D3B-D745-1E5C-CFBE0875D54E}"/>
                  </a:ext>
                </a:extLst>
              </p:cNvPr>
              <p:cNvSpPr/>
              <p:nvPr/>
            </p:nvSpPr>
            <p:spPr>
              <a:xfrm>
                <a:off x="7076795" y="2529401"/>
                <a:ext cx="85055" cy="297694"/>
              </a:xfrm>
              <a:custGeom>
                <a:avLst/>
                <a:gdLst>
                  <a:gd name="connsiteX0" fmla="*/ 0 w 85055"/>
                  <a:gd name="connsiteY0" fmla="*/ 0 h 297694"/>
                  <a:gd name="connsiteX1" fmla="*/ 85056 w 85055"/>
                  <a:gd name="connsiteY1" fmla="*/ 0 h 297694"/>
                  <a:gd name="connsiteX2" fmla="*/ 85056 w 85055"/>
                  <a:gd name="connsiteY2" fmla="*/ 297695 h 297694"/>
                  <a:gd name="connsiteX3" fmla="*/ 0 w 85055"/>
                  <a:gd name="connsiteY3" fmla="*/ 297695 h 29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55" h="297694">
                    <a:moveTo>
                      <a:pt x="0" y="0"/>
                    </a:moveTo>
                    <a:lnTo>
                      <a:pt x="85056" y="0"/>
                    </a:lnTo>
                    <a:lnTo>
                      <a:pt x="85056" y="297695"/>
                    </a:lnTo>
                    <a:lnTo>
                      <a:pt x="0" y="2976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616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EE89DFB-95FF-A1BE-441B-99FDC246A789}"/>
                  </a:ext>
                </a:extLst>
              </p:cNvPr>
              <p:cNvSpPr/>
              <p:nvPr/>
            </p:nvSpPr>
            <p:spPr>
              <a:xfrm>
                <a:off x="7204378" y="2625090"/>
                <a:ext cx="85055" cy="202007"/>
              </a:xfrm>
              <a:custGeom>
                <a:avLst/>
                <a:gdLst>
                  <a:gd name="connsiteX0" fmla="*/ 0 w 85055"/>
                  <a:gd name="connsiteY0" fmla="*/ 0 h 202007"/>
                  <a:gd name="connsiteX1" fmla="*/ 85056 w 85055"/>
                  <a:gd name="connsiteY1" fmla="*/ 0 h 202007"/>
                  <a:gd name="connsiteX2" fmla="*/ 85056 w 85055"/>
                  <a:gd name="connsiteY2" fmla="*/ 202007 h 202007"/>
                  <a:gd name="connsiteX3" fmla="*/ 0 w 85055"/>
                  <a:gd name="connsiteY3" fmla="*/ 202007 h 20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55" h="202007">
                    <a:moveTo>
                      <a:pt x="0" y="0"/>
                    </a:moveTo>
                    <a:lnTo>
                      <a:pt x="85056" y="0"/>
                    </a:lnTo>
                    <a:lnTo>
                      <a:pt x="85056" y="202007"/>
                    </a:lnTo>
                    <a:lnTo>
                      <a:pt x="0" y="20200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616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C266B32-B01E-E61E-AAF8-9C10CDA58930}"/>
                  </a:ext>
                </a:extLst>
              </p:cNvPr>
              <p:cNvSpPr/>
              <p:nvPr/>
            </p:nvSpPr>
            <p:spPr>
              <a:xfrm>
                <a:off x="7331962" y="2699513"/>
                <a:ext cx="85055" cy="127583"/>
              </a:xfrm>
              <a:custGeom>
                <a:avLst/>
                <a:gdLst>
                  <a:gd name="connsiteX0" fmla="*/ 0 w 85055"/>
                  <a:gd name="connsiteY0" fmla="*/ 0 h 127583"/>
                  <a:gd name="connsiteX1" fmla="*/ 85056 w 85055"/>
                  <a:gd name="connsiteY1" fmla="*/ 0 h 127583"/>
                  <a:gd name="connsiteX2" fmla="*/ 85056 w 85055"/>
                  <a:gd name="connsiteY2" fmla="*/ 127583 h 127583"/>
                  <a:gd name="connsiteX3" fmla="*/ 0 w 85055"/>
                  <a:gd name="connsiteY3" fmla="*/ 127583 h 1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55" h="127583">
                    <a:moveTo>
                      <a:pt x="0" y="0"/>
                    </a:moveTo>
                    <a:lnTo>
                      <a:pt x="85056" y="0"/>
                    </a:lnTo>
                    <a:lnTo>
                      <a:pt x="85056" y="127583"/>
                    </a:lnTo>
                    <a:lnTo>
                      <a:pt x="0" y="12758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0616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DB4782F-F6F1-3CAF-5D87-9F4A93E3DE39}"/>
                </a:ext>
              </a:extLst>
            </p:cNvPr>
            <p:cNvGrpSpPr/>
            <p:nvPr/>
          </p:nvGrpSpPr>
          <p:grpSpPr>
            <a:xfrm>
              <a:off x="9324411" y="2068128"/>
              <a:ext cx="2497088" cy="1037503"/>
              <a:chOff x="2340565" y="2720010"/>
              <a:chExt cx="2543854" cy="1021336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A0040E-CEED-532B-7AC7-7B99FE79924D}"/>
                  </a:ext>
                </a:extLst>
              </p:cNvPr>
              <p:cNvGrpSpPr/>
              <p:nvPr/>
            </p:nvGrpSpPr>
            <p:grpSpPr>
              <a:xfrm>
                <a:off x="2514164" y="3136136"/>
                <a:ext cx="2370255" cy="583553"/>
                <a:chOff x="4536761" y="2113690"/>
                <a:chExt cx="1069925" cy="1085625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55C61C6-9872-8605-DAA7-3889C1E7890A}"/>
                    </a:ext>
                  </a:extLst>
                </p:cNvPr>
                <p:cNvSpPr/>
                <p:nvPr/>
              </p:nvSpPr>
              <p:spPr>
                <a:xfrm>
                  <a:off x="4536761" y="3064734"/>
                  <a:ext cx="134581" cy="134581"/>
                </a:xfrm>
                <a:custGeom>
                  <a:avLst/>
                  <a:gdLst>
                    <a:gd name="connsiteX0" fmla="*/ 134582 w 134581"/>
                    <a:gd name="connsiteY0" fmla="*/ 134582 h 134581"/>
                    <a:gd name="connsiteX1" fmla="*/ 76263 w 134581"/>
                    <a:gd name="connsiteY1" fmla="*/ 134582 h 134581"/>
                    <a:gd name="connsiteX2" fmla="*/ 0 w 134581"/>
                    <a:gd name="connsiteY2" fmla="*/ 134582 h 134581"/>
                    <a:gd name="connsiteX3" fmla="*/ 0 w 134581"/>
                    <a:gd name="connsiteY3" fmla="*/ 0 h 134581"/>
                    <a:gd name="connsiteX4" fmla="*/ 76263 w 134581"/>
                    <a:gd name="connsiteY4" fmla="*/ 0 h 134581"/>
                    <a:gd name="connsiteX5" fmla="*/ 134582 w 134581"/>
                    <a:gd name="connsiteY5" fmla="*/ 0 h 134581"/>
                    <a:gd name="connsiteX6" fmla="*/ 134582 w 134581"/>
                    <a:gd name="connsiteY6" fmla="*/ 134582 h 13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581" h="134581">
                      <a:moveTo>
                        <a:pt x="134582" y="134582"/>
                      </a:moveTo>
                      <a:lnTo>
                        <a:pt x="76263" y="134582"/>
                      </a:lnTo>
                      <a:cubicBezTo>
                        <a:pt x="49347" y="134582"/>
                        <a:pt x="24673" y="134582"/>
                        <a:pt x="0" y="134582"/>
                      </a:cubicBezTo>
                      <a:lnTo>
                        <a:pt x="0" y="0"/>
                      </a:lnTo>
                      <a:cubicBezTo>
                        <a:pt x="22430" y="0"/>
                        <a:pt x="49347" y="0"/>
                        <a:pt x="76263" y="0"/>
                      </a:cubicBezTo>
                      <a:lnTo>
                        <a:pt x="134582" y="0"/>
                      </a:lnTo>
                      <a:lnTo>
                        <a:pt x="134582" y="134582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E6AD5209-6741-0EB5-D985-0F49323A1FA0}"/>
                    </a:ext>
                  </a:extLst>
                </p:cNvPr>
                <p:cNvSpPr/>
                <p:nvPr/>
              </p:nvSpPr>
              <p:spPr>
                <a:xfrm>
                  <a:off x="4763307" y="3062491"/>
                  <a:ext cx="136824" cy="136824"/>
                </a:xfrm>
                <a:custGeom>
                  <a:avLst/>
                  <a:gdLst>
                    <a:gd name="connsiteX0" fmla="*/ 0 w 136824"/>
                    <a:gd name="connsiteY0" fmla="*/ 136825 h 136824"/>
                    <a:gd name="connsiteX1" fmla="*/ 0 w 136824"/>
                    <a:gd name="connsiteY1" fmla="*/ 2243 h 136824"/>
                    <a:gd name="connsiteX2" fmla="*/ 132339 w 136824"/>
                    <a:gd name="connsiteY2" fmla="*/ 0 h 136824"/>
                    <a:gd name="connsiteX3" fmla="*/ 136825 w 136824"/>
                    <a:gd name="connsiteY3" fmla="*/ 134582 h 136824"/>
                    <a:gd name="connsiteX4" fmla="*/ 0 w 136824"/>
                    <a:gd name="connsiteY4" fmla="*/ 136825 h 136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824" h="136824">
                      <a:moveTo>
                        <a:pt x="0" y="136825"/>
                      </a:moveTo>
                      <a:lnTo>
                        <a:pt x="0" y="2243"/>
                      </a:lnTo>
                      <a:cubicBezTo>
                        <a:pt x="49347" y="2243"/>
                        <a:pt x="91964" y="2243"/>
                        <a:pt x="132339" y="0"/>
                      </a:cubicBezTo>
                      <a:lnTo>
                        <a:pt x="136825" y="134582"/>
                      </a:lnTo>
                      <a:cubicBezTo>
                        <a:pt x="94207" y="136825"/>
                        <a:pt x="49347" y="136825"/>
                        <a:pt x="0" y="136825"/>
                      </a:cubicBez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32AB2319-A71E-9E2D-38CA-CDC00EC11194}"/>
                    </a:ext>
                  </a:extLst>
                </p:cNvPr>
                <p:cNvSpPr/>
                <p:nvPr/>
              </p:nvSpPr>
              <p:spPr>
                <a:xfrm>
                  <a:off x="4983124" y="3049033"/>
                  <a:ext cx="143553" cy="143553"/>
                </a:xfrm>
                <a:custGeom>
                  <a:avLst/>
                  <a:gdLst>
                    <a:gd name="connsiteX0" fmla="*/ 6729 w 143553"/>
                    <a:gd name="connsiteY0" fmla="*/ 143554 h 143553"/>
                    <a:gd name="connsiteX1" fmla="*/ 0 w 143553"/>
                    <a:gd name="connsiteY1" fmla="*/ 8972 h 143553"/>
                    <a:gd name="connsiteX2" fmla="*/ 130096 w 143553"/>
                    <a:gd name="connsiteY2" fmla="*/ 0 h 143553"/>
                    <a:gd name="connsiteX3" fmla="*/ 143554 w 143553"/>
                    <a:gd name="connsiteY3" fmla="*/ 134582 h 143553"/>
                    <a:gd name="connsiteX4" fmla="*/ 6729 w 143553"/>
                    <a:gd name="connsiteY4" fmla="*/ 143554 h 143553"/>
                    <a:gd name="connsiteX5" fmla="*/ 6729 w 143553"/>
                    <a:gd name="connsiteY5" fmla="*/ 143554 h 14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553" h="143553">
                      <a:moveTo>
                        <a:pt x="6729" y="143554"/>
                      </a:moveTo>
                      <a:lnTo>
                        <a:pt x="0" y="8972"/>
                      </a:lnTo>
                      <a:cubicBezTo>
                        <a:pt x="47104" y="6729"/>
                        <a:pt x="91964" y="4486"/>
                        <a:pt x="130096" y="0"/>
                      </a:cubicBezTo>
                      <a:lnTo>
                        <a:pt x="143554" y="134582"/>
                      </a:lnTo>
                      <a:cubicBezTo>
                        <a:pt x="103179" y="139068"/>
                        <a:pt x="56076" y="141311"/>
                        <a:pt x="6729" y="143554"/>
                      </a:cubicBezTo>
                      <a:lnTo>
                        <a:pt x="6729" y="143554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70B34393-56D3-9292-A38B-5322B31CBFE7}"/>
                    </a:ext>
                  </a:extLst>
                </p:cNvPr>
                <p:cNvSpPr/>
                <p:nvPr/>
              </p:nvSpPr>
              <p:spPr>
                <a:xfrm>
                  <a:off x="5200698" y="3015388"/>
                  <a:ext cx="159255" cy="157012"/>
                </a:xfrm>
                <a:custGeom>
                  <a:avLst/>
                  <a:gdLst>
                    <a:gd name="connsiteX0" fmla="*/ 20187 w 159255"/>
                    <a:gd name="connsiteY0" fmla="*/ 157012 h 157012"/>
                    <a:gd name="connsiteX1" fmla="*/ 0 w 159255"/>
                    <a:gd name="connsiteY1" fmla="*/ 24673 h 157012"/>
                    <a:gd name="connsiteX2" fmla="*/ 123367 w 159255"/>
                    <a:gd name="connsiteY2" fmla="*/ 0 h 157012"/>
                    <a:gd name="connsiteX3" fmla="*/ 159255 w 159255"/>
                    <a:gd name="connsiteY3" fmla="*/ 130096 h 157012"/>
                    <a:gd name="connsiteX4" fmla="*/ 20187 w 159255"/>
                    <a:gd name="connsiteY4" fmla="*/ 157012 h 15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255" h="157012">
                      <a:moveTo>
                        <a:pt x="20187" y="157012"/>
                      </a:moveTo>
                      <a:lnTo>
                        <a:pt x="0" y="24673"/>
                      </a:lnTo>
                      <a:cubicBezTo>
                        <a:pt x="42618" y="17944"/>
                        <a:pt x="82992" y="11215"/>
                        <a:pt x="123367" y="0"/>
                      </a:cubicBezTo>
                      <a:lnTo>
                        <a:pt x="159255" y="130096"/>
                      </a:lnTo>
                      <a:cubicBezTo>
                        <a:pt x="112152" y="141311"/>
                        <a:pt x="67291" y="150283"/>
                        <a:pt x="20187" y="157012"/>
                      </a:cubicBez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CB0647AF-81AF-58F3-9F9C-2CF1F11A4078}"/>
                    </a:ext>
                  </a:extLst>
                </p:cNvPr>
                <p:cNvSpPr/>
                <p:nvPr/>
              </p:nvSpPr>
              <p:spPr>
                <a:xfrm>
                  <a:off x="5400328" y="2934639"/>
                  <a:ext cx="190657" cy="177199"/>
                </a:xfrm>
                <a:custGeom>
                  <a:avLst/>
                  <a:gdLst>
                    <a:gd name="connsiteX0" fmla="*/ 53833 w 190657"/>
                    <a:gd name="connsiteY0" fmla="*/ 177199 h 177199"/>
                    <a:gd name="connsiteX1" fmla="*/ 0 w 190657"/>
                    <a:gd name="connsiteY1" fmla="*/ 53833 h 177199"/>
                    <a:gd name="connsiteX2" fmla="*/ 71777 w 190657"/>
                    <a:gd name="connsiteY2" fmla="*/ 0 h 177199"/>
                    <a:gd name="connsiteX3" fmla="*/ 190658 w 190657"/>
                    <a:gd name="connsiteY3" fmla="*/ 65048 h 177199"/>
                    <a:gd name="connsiteX4" fmla="*/ 53833 w 190657"/>
                    <a:gd name="connsiteY4" fmla="*/ 177199 h 177199"/>
                    <a:gd name="connsiteX5" fmla="*/ 53833 w 190657"/>
                    <a:gd name="connsiteY5" fmla="*/ 177199 h 177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657" h="177199">
                      <a:moveTo>
                        <a:pt x="53833" y="177199"/>
                      </a:moveTo>
                      <a:lnTo>
                        <a:pt x="0" y="53833"/>
                      </a:lnTo>
                      <a:cubicBezTo>
                        <a:pt x="29159" y="44861"/>
                        <a:pt x="53833" y="24673"/>
                        <a:pt x="71777" y="0"/>
                      </a:cubicBezTo>
                      <a:lnTo>
                        <a:pt x="190658" y="65048"/>
                      </a:lnTo>
                      <a:cubicBezTo>
                        <a:pt x="157012" y="116638"/>
                        <a:pt x="109908" y="154769"/>
                        <a:pt x="53833" y="177199"/>
                      </a:cubicBezTo>
                      <a:lnTo>
                        <a:pt x="53833" y="177199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4A8917DD-F2B3-3C9C-56E3-6C73FDF38DF0}"/>
                    </a:ext>
                  </a:extLst>
                </p:cNvPr>
                <p:cNvSpPr/>
                <p:nvPr/>
              </p:nvSpPr>
              <p:spPr>
                <a:xfrm>
                  <a:off x="5436216" y="2717065"/>
                  <a:ext cx="170470" cy="172713"/>
                </a:xfrm>
                <a:custGeom>
                  <a:avLst/>
                  <a:gdLst>
                    <a:gd name="connsiteX0" fmla="*/ 38131 w 170470"/>
                    <a:gd name="connsiteY0" fmla="*/ 172713 h 172713"/>
                    <a:gd name="connsiteX1" fmla="*/ 0 w 170470"/>
                    <a:gd name="connsiteY1" fmla="*/ 94207 h 172713"/>
                    <a:gd name="connsiteX2" fmla="*/ 94207 w 170470"/>
                    <a:gd name="connsiteY2" fmla="*/ 0 h 172713"/>
                    <a:gd name="connsiteX3" fmla="*/ 170470 w 170470"/>
                    <a:gd name="connsiteY3" fmla="*/ 157012 h 172713"/>
                    <a:gd name="connsiteX4" fmla="*/ 38131 w 170470"/>
                    <a:gd name="connsiteY4" fmla="*/ 172713 h 1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70" h="172713">
                      <a:moveTo>
                        <a:pt x="38131" y="172713"/>
                      </a:moveTo>
                      <a:cubicBezTo>
                        <a:pt x="33645" y="143554"/>
                        <a:pt x="20187" y="114395"/>
                        <a:pt x="0" y="94207"/>
                      </a:cubicBezTo>
                      <a:lnTo>
                        <a:pt x="94207" y="0"/>
                      </a:lnTo>
                      <a:cubicBezTo>
                        <a:pt x="136825" y="42618"/>
                        <a:pt x="163741" y="96450"/>
                        <a:pt x="170470" y="157012"/>
                      </a:cubicBezTo>
                      <a:lnTo>
                        <a:pt x="38131" y="172713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8FC123C-98C5-189F-1F5B-97E822986A37}"/>
                    </a:ext>
                  </a:extLst>
                </p:cNvPr>
                <p:cNvSpPr/>
                <p:nvPr/>
              </p:nvSpPr>
              <p:spPr>
                <a:xfrm>
                  <a:off x="5267989" y="2598184"/>
                  <a:ext cx="174956" cy="172713"/>
                </a:xfrm>
                <a:custGeom>
                  <a:avLst/>
                  <a:gdLst>
                    <a:gd name="connsiteX0" fmla="*/ 112152 w 174956"/>
                    <a:gd name="connsiteY0" fmla="*/ 172713 h 172713"/>
                    <a:gd name="connsiteX1" fmla="*/ 0 w 174956"/>
                    <a:gd name="connsiteY1" fmla="*/ 127853 h 172713"/>
                    <a:gd name="connsiteX2" fmla="*/ 38131 w 174956"/>
                    <a:gd name="connsiteY2" fmla="*/ 0 h 172713"/>
                    <a:gd name="connsiteX3" fmla="*/ 174956 w 174956"/>
                    <a:gd name="connsiteY3" fmla="*/ 53833 h 172713"/>
                    <a:gd name="connsiteX4" fmla="*/ 112152 w 174956"/>
                    <a:gd name="connsiteY4" fmla="*/ 172713 h 172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56" h="172713">
                      <a:moveTo>
                        <a:pt x="112152" y="172713"/>
                      </a:moveTo>
                      <a:cubicBezTo>
                        <a:pt x="76263" y="154769"/>
                        <a:pt x="38131" y="139068"/>
                        <a:pt x="0" y="127853"/>
                      </a:cubicBezTo>
                      <a:lnTo>
                        <a:pt x="38131" y="0"/>
                      </a:lnTo>
                      <a:cubicBezTo>
                        <a:pt x="85235" y="13458"/>
                        <a:pt x="132339" y="31402"/>
                        <a:pt x="174956" y="53833"/>
                      </a:cubicBezTo>
                      <a:lnTo>
                        <a:pt x="112152" y="172713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37730507-3B7F-941B-DBA3-07750D6399CA}"/>
                    </a:ext>
                  </a:extLst>
                </p:cNvPr>
                <p:cNvSpPr/>
                <p:nvPr/>
              </p:nvSpPr>
              <p:spPr>
                <a:xfrm>
                  <a:off x="5050415" y="2539865"/>
                  <a:ext cx="163741" cy="163741"/>
                </a:xfrm>
                <a:custGeom>
                  <a:avLst/>
                  <a:gdLst>
                    <a:gd name="connsiteX0" fmla="*/ 132339 w 163741"/>
                    <a:gd name="connsiteY0" fmla="*/ 163741 h 163741"/>
                    <a:gd name="connsiteX1" fmla="*/ 96450 w 163741"/>
                    <a:gd name="connsiteY1" fmla="*/ 154769 h 163741"/>
                    <a:gd name="connsiteX2" fmla="*/ 0 w 163741"/>
                    <a:gd name="connsiteY2" fmla="*/ 130096 h 163741"/>
                    <a:gd name="connsiteX3" fmla="*/ 35888 w 163741"/>
                    <a:gd name="connsiteY3" fmla="*/ 0 h 163741"/>
                    <a:gd name="connsiteX4" fmla="*/ 127853 w 163741"/>
                    <a:gd name="connsiteY4" fmla="*/ 24673 h 163741"/>
                    <a:gd name="connsiteX5" fmla="*/ 163741 w 163741"/>
                    <a:gd name="connsiteY5" fmla="*/ 33645 h 163741"/>
                    <a:gd name="connsiteX6" fmla="*/ 132339 w 163741"/>
                    <a:gd name="connsiteY6" fmla="*/ 163741 h 163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741" h="163741">
                      <a:moveTo>
                        <a:pt x="132339" y="163741"/>
                      </a:moveTo>
                      <a:lnTo>
                        <a:pt x="96450" y="154769"/>
                      </a:lnTo>
                      <a:cubicBezTo>
                        <a:pt x="65048" y="145797"/>
                        <a:pt x="31402" y="139068"/>
                        <a:pt x="0" y="130096"/>
                      </a:cubicBezTo>
                      <a:lnTo>
                        <a:pt x="35888" y="0"/>
                      </a:lnTo>
                      <a:cubicBezTo>
                        <a:pt x="65048" y="8972"/>
                        <a:pt x="96450" y="15701"/>
                        <a:pt x="127853" y="24673"/>
                      </a:cubicBezTo>
                      <a:lnTo>
                        <a:pt x="163741" y="33645"/>
                      </a:lnTo>
                      <a:lnTo>
                        <a:pt x="132339" y="163741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EDBEBD3A-4F7B-9D76-E84E-B2C46AD165E1}"/>
                    </a:ext>
                  </a:extLst>
                </p:cNvPr>
                <p:cNvSpPr/>
                <p:nvPr/>
              </p:nvSpPr>
              <p:spPr>
                <a:xfrm>
                  <a:off x="4819383" y="2463602"/>
                  <a:ext cx="188414" cy="174956"/>
                </a:xfrm>
                <a:custGeom>
                  <a:avLst/>
                  <a:gdLst>
                    <a:gd name="connsiteX0" fmla="*/ 139068 w 188414"/>
                    <a:gd name="connsiteY0" fmla="*/ 174956 h 174956"/>
                    <a:gd name="connsiteX1" fmla="*/ 0 w 188414"/>
                    <a:gd name="connsiteY1" fmla="*/ 76263 h 174956"/>
                    <a:gd name="connsiteX2" fmla="*/ 109908 w 188414"/>
                    <a:gd name="connsiteY2" fmla="*/ 0 h 174956"/>
                    <a:gd name="connsiteX3" fmla="*/ 188414 w 188414"/>
                    <a:gd name="connsiteY3" fmla="*/ 51590 h 174956"/>
                    <a:gd name="connsiteX4" fmla="*/ 139068 w 188414"/>
                    <a:gd name="connsiteY4" fmla="*/ 174956 h 17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414" h="174956">
                      <a:moveTo>
                        <a:pt x="139068" y="174956"/>
                      </a:moveTo>
                      <a:cubicBezTo>
                        <a:pt x="85235" y="154769"/>
                        <a:pt x="35888" y="121124"/>
                        <a:pt x="0" y="76263"/>
                      </a:cubicBezTo>
                      <a:lnTo>
                        <a:pt x="109908" y="0"/>
                      </a:lnTo>
                      <a:cubicBezTo>
                        <a:pt x="130096" y="24673"/>
                        <a:pt x="159255" y="42618"/>
                        <a:pt x="188414" y="51590"/>
                      </a:cubicBezTo>
                      <a:lnTo>
                        <a:pt x="139068" y="174956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C8502BE9-AF03-17CC-321A-A35002B6714C}"/>
                    </a:ext>
                  </a:extLst>
                </p:cNvPr>
                <p:cNvSpPr/>
                <p:nvPr/>
              </p:nvSpPr>
              <p:spPr>
                <a:xfrm>
                  <a:off x="4785737" y="2248271"/>
                  <a:ext cx="174956" cy="170470"/>
                </a:xfrm>
                <a:custGeom>
                  <a:avLst/>
                  <a:gdLst>
                    <a:gd name="connsiteX0" fmla="*/ 134582 w 174956"/>
                    <a:gd name="connsiteY0" fmla="*/ 170470 h 170470"/>
                    <a:gd name="connsiteX1" fmla="*/ 0 w 174956"/>
                    <a:gd name="connsiteY1" fmla="*/ 161498 h 170470"/>
                    <a:gd name="connsiteX2" fmla="*/ 91964 w 174956"/>
                    <a:gd name="connsiteY2" fmla="*/ 0 h 170470"/>
                    <a:gd name="connsiteX3" fmla="*/ 174956 w 174956"/>
                    <a:gd name="connsiteY3" fmla="*/ 105422 h 170470"/>
                    <a:gd name="connsiteX4" fmla="*/ 134582 w 174956"/>
                    <a:gd name="connsiteY4" fmla="*/ 170470 h 170470"/>
                    <a:gd name="connsiteX5" fmla="*/ 134582 w 174956"/>
                    <a:gd name="connsiteY5" fmla="*/ 170470 h 17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956" h="170470">
                      <a:moveTo>
                        <a:pt x="134582" y="170470"/>
                      </a:moveTo>
                      <a:lnTo>
                        <a:pt x="0" y="161498"/>
                      </a:lnTo>
                      <a:cubicBezTo>
                        <a:pt x="4486" y="96450"/>
                        <a:pt x="40375" y="38132"/>
                        <a:pt x="91964" y="0"/>
                      </a:cubicBezTo>
                      <a:lnTo>
                        <a:pt x="174956" y="105422"/>
                      </a:lnTo>
                      <a:cubicBezTo>
                        <a:pt x="134582" y="139068"/>
                        <a:pt x="134582" y="163741"/>
                        <a:pt x="134582" y="170470"/>
                      </a:cubicBezTo>
                      <a:lnTo>
                        <a:pt x="134582" y="170470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88518A2-6E26-8A4C-4B58-B3CAE76F3B21}"/>
                    </a:ext>
                  </a:extLst>
                </p:cNvPr>
                <p:cNvSpPr/>
                <p:nvPr/>
              </p:nvSpPr>
              <p:spPr>
                <a:xfrm>
                  <a:off x="4969666" y="2149578"/>
                  <a:ext cx="170470" cy="170470"/>
                </a:xfrm>
                <a:custGeom>
                  <a:avLst/>
                  <a:gdLst>
                    <a:gd name="connsiteX0" fmla="*/ 53833 w 170470"/>
                    <a:gd name="connsiteY0" fmla="*/ 170470 h 170470"/>
                    <a:gd name="connsiteX1" fmla="*/ 0 w 170470"/>
                    <a:gd name="connsiteY1" fmla="*/ 47104 h 170470"/>
                    <a:gd name="connsiteX2" fmla="*/ 139068 w 170470"/>
                    <a:gd name="connsiteY2" fmla="*/ 0 h 170470"/>
                    <a:gd name="connsiteX3" fmla="*/ 170470 w 170470"/>
                    <a:gd name="connsiteY3" fmla="*/ 130096 h 170470"/>
                    <a:gd name="connsiteX4" fmla="*/ 53833 w 170470"/>
                    <a:gd name="connsiteY4" fmla="*/ 170470 h 170470"/>
                    <a:gd name="connsiteX5" fmla="*/ 53833 w 170470"/>
                    <a:gd name="connsiteY5" fmla="*/ 170470 h 17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470" h="170470">
                      <a:moveTo>
                        <a:pt x="53833" y="170470"/>
                      </a:moveTo>
                      <a:lnTo>
                        <a:pt x="0" y="47104"/>
                      </a:lnTo>
                      <a:cubicBezTo>
                        <a:pt x="44861" y="26916"/>
                        <a:pt x="91964" y="11215"/>
                        <a:pt x="139068" y="0"/>
                      </a:cubicBezTo>
                      <a:lnTo>
                        <a:pt x="170470" y="130096"/>
                      </a:lnTo>
                      <a:cubicBezTo>
                        <a:pt x="130096" y="141311"/>
                        <a:pt x="91964" y="154769"/>
                        <a:pt x="53833" y="170470"/>
                      </a:cubicBezTo>
                      <a:lnTo>
                        <a:pt x="53833" y="170470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A6DF3AED-68B1-D20A-706A-97AC398E3DCC}"/>
                    </a:ext>
                  </a:extLst>
                </p:cNvPr>
                <p:cNvSpPr/>
                <p:nvPr/>
              </p:nvSpPr>
              <p:spPr>
                <a:xfrm>
                  <a:off x="5200698" y="2113690"/>
                  <a:ext cx="150282" cy="150283"/>
                </a:xfrm>
                <a:custGeom>
                  <a:avLst/>
                  <a:gdLst>
                    <a:gd name="connsiteX0" fmla="*/ 22430 w 150282"/>
                    <a:gd name="connsiteY0" fmla="*/ 150283 h 150283"/>
                    <a:gd name="connsiteX1" fmla="*/ 0 w 150282"/>
                    <a:gd name="connsiteY1" fmla="*/ 17944 h 150283"/>
                    <a:gd name="connsiteX2" fmla="*/ 139068 w 150282"/>
                    <a:gd name="connsiteY2" fmla="*/ 0 h 150283"/>
                    <a:gd name="connsiteX3" fmla="*/ 150283 w 150282"/>
                    <a:gd name="connsiteY3" fmla="*/ 134582 h 150283"/>
                    <a:gd name="connsiteX4" fmla="*/ 22430 w 150282"/>
                    <a:gd name="connsiteY4" fmla="*/ 150283 h 150283"/>
                    <a:gd name="connsiteX5" fmla="*/ 22430 w 150282"/>
                    <a:gd name="connsiteY5" fmla="*/ 150283 h 15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282" h="150283">
                      <a:moveTo>
                        <a:pt x="22430" y="150283"/>
                      </a:moveTo>
                      <a:lnTo>
                        <a:pt x="0" y="17944"/>
                      </a:lnTo>
                      <a:cubicBezTo>
                        <a:pt x="58319" y="8972"/>
                        <a:pt x="107665" y="2243"/>
                        <a:pt x="139068" y="0"/>
                      </a:cubicBezTo>
                      <a:lnTo>
                        <a:pt x="150283" y="134582"/>
                      </a:lnTo>
                      <a:cubicBezTo>
                        <a:pt x="127853" y="136825"/>
                        <a:pt x="78506" y="141311"/>
                        <a:pt x="22430" y="150283"/>
                      </a:cubicBezTo>
                      <a:lnTo>
                        <a:pt x="22430" y="150283"/>
                      </a:lnTo>
                      <a:close/>
                    </a:path>
                  </a:pathLst>
                </a:custGeom>
                <a:grpFill/>
                <a:ln w="29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71" name="Graphic 170" descr="Robot with solid fill">
                <a:extLst>
                  <a:ext uri="{FF2B5EF4-FFF2-40B4-BE49-F238E27FC236}">
                    <a16:creationId xmlns:a16="http://schemas.microsoft.com/office/drawing/2014/main" id="{2BF759B0-31F1-AFF0-80B1-C0DAA1BB5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72590" y="2774014"/>
                <a:ext cx="866128" cy="967332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7AFB117-FC2F-FBF0-1A49-0A8FC480C613}"/>
                  </a:ext>
                </a:extLst>
              </p:cNvPr>
              <p:cNvSpPr/>
              <p:nvPr/>
            </p:nvSpPr>
            <p:spPr>
              <a:xfrm>
                <a:off x="4139768" y="2720010"/>
                <a:ext cx="276280" cy="428346"/>
              </a:xfrm>
              <a:custGeom>
                <a:avLst/>
                <a:gdLst>
                  <a:gd name="connsiteX0" fmla="*/ 230592 w 458940"/>
                  <a:gd name="connsiteY0" fmla="*/ 331968 h 750090"/>
                  <a:gd name="connsiteX1" fmla="*/ 131898 w 458940"/>
                  <a:gd name="connsiteY1" fmla="*/ 233275 h 750090"/>
                  <a:gd name="connsiteX2" fmla="*/ 230592 w 458940"/>
                  <a:gd name="connsiteY2" fmla="*/ 134582 h 750090"/>
                  <a:gd name="connsiteX3" fmla="*/ 329285 w 458940"/>
                  <a:gd name="connsiteY3" fmla="*/ 233275 h 750090"/>
                  <a:gd name="connsiteX4" fmla="*/ 329285 w 458940"/>
                  <a:gd name="connsiteY4" fmla="*/ 233275 h 750090"/>
                  <a:gd name="connsiteX5" fmla="*/ 230592 w 458940"/>
                  <a:gd name="connsiteY5" fmla="*/ 331968 h 750090"/>
                  <a:gd name="connsiteX6" fmla="*/ 230592 w 458940"/>
                  <a:gd name="connsiteY6" fmla="*/ 331968 h 750090"/>
                  <a:gd name="connsiteX7" fmla="*/ 230592 w 458940"/>
                  <a:gd name="connsiteY7" fmla="*/ 0 h 750090"/>
                  <a:gd name="connsiteX8" fmla="*/ 39934 w 458940"/>
                  <a:gd name="connsiteY8" fmla="*/ 100936 h 750090"/>
                  <a:gd name="connsiteX9" fmla="*/ 15261 w 458940"/>
                  <a:gd name="connsiteY9" fmla="*/ 316267 h 750090"/>
                  <a:gd name="connsiteX10" fmla="*/ 120683 w 458940"/>
                  <a:gd name="connsiteY10" fmla="*/ 547299 h 750090"/>
                  <a:gd name="connsiteX11" fmla="*/ 210405 w 458940"/>
                  <a:gd name="connsiteY11" fmla="*/ 737957 h 750090"/>
                  <a:gd name="connsiteX12" fmla="*/ 239564 w 458940"/>
                  <a:gd name="connsiteY12" fmla="*/ 746929 h 750090"/>
                  <a:gd name="connsiteX13" fmla="*/ 248536 w 458940"/>
                  <a:gd name="connsiteY13" fmla="*/ 737957 h 750090"/>
                  <a:gd name="connsiteX14" fmla="*/ 338257 w 458940"/>
                  <a:gd name="connsiteY14" fmla="*/ 547299 h 750090"/>
                  <a:gd name="connsiteX15" fmla="*/ 443680 w 458940"/>
                  <a:gd name="connsiteY15" fmla="*/ 316267 h 750090"/>
                  <a:gd name="connsiteX16" fmla="*/ 419006 w 458940"/>
                  <a:gd name="connsiteY16" fmla="*/ 100936 h 750090"/>
                  <a:gd name="connsiteX17" fmla="*/ 230592 w 458940"/>
                  <a:gd name="connsiteY17" fmla="*/ 0 h 75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8940" h="750090">
                    <a:moveTo>
                      <a:pt x="230592" y="331968"/>
                    </a:moveTo>
                    <a:cubicBezTo>
                      <a:pt x="176759" y="331968"/>
                      <a:pt x="131898" y="287108"/>
                      <a:pt x="131898" y="233275"/>
                    </a:cubicBezTo>
                    <a:cubicBezTo>
                      <a:pt x="131898" y="179442"/>
                      <a:pt x="176759" y="134582"/>
                      <a:pt x="230592" y="134582"/>
                    </a:cubicBezTo>
                    <a:cubicBezTo>
                      <a:pt x="284424" y="134582"/>
                      <a:pt x="329285" y="179442"/>
                      <a:pt x="329285" y="233275"/>
                    </a:cubicBezTo>
                    <a:lnTo>
                      <a:pt x="329285" y="233275"/>
                    </a:lnTo>
                    <a:cubicBezTo>
                      <a:pt x="329285" y="287108"/>
                      <a:pt x="284424" y="331968"/>
                      <a:pt x="230592" y="331968"/>
                    </a:cubicBezTo>
                    <a:cubicBezTo>
                      <a:pt x="230592" y="331968"/>
                      <a:pt x="230592" y="331968"/>
                      <a:pt x="230592" y="331968"/>
                    </a:cubicBezTo>
                    <a:close/>
                    <a:moveTo>
                      <a:pt x="230592" y="0"/>
                    </a:moveTo>
                    <a:cubicBezTo>
                      <a:pt x="154329" y="0"/>
                      <a:pt x="82552" y="38132"/>
                      <a:pt x="39934" y="100936"/>
                    </a:cubicBezTo>
                    <a:cubicBezTo>
                      <a:pt x="-2683" y="163741"/>
                      <a:pt x="-11655" y="244490"/>
                      <a:pt x="15261" y="316267"/>
                    </a:cubicBezTo>
                    <a:lnTo>
                      <a:pt x="120683" y="547299"/>
                    </a:lnTo>
                    <a:lnTo>
                      <a:pt x="210405" y="737957"/>
                    </a:lnTo>
                    <a:cubicBezTo>
                      <a:pt x="217134" y="749172"/>
                      <a:pt x="230592" y="753658"/>
                      <a:pt x="239564" y="746929"/>
                    </a:cubicBezTo>
                    <a:cubicBezTo>
                      <a:pt x="244050" y="744686"/>
                      <a:pt x="246293" y="742443"/>
                      <a:pt x="248536" y="737957"/>
                    </a:cubicBezTo>
                    <a:lnTo>
                      <a:pt x="338257" y="547299"/>
                    </a:lnTo>
                    <a:lnTo>
                      <a:pt x="443680" y="316267"/>
                    </a:lnTo>
                    <a:cubicBezTo>
                      <a:pt x="470596" y="244490"/>
                      <a:pt x="461624" y="163741"/>
                      <a:pt x="419006" y="100936"/>
                    </a:cubicBezTo>
                    <a:cubicBezTo>
                      <a:pt x="378632" y="38132"/>
                      <a:pt x="306855" y="0"/>
                      <a:pt x="23059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500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58AA79B-ECD2-4094-9F5A-D0BB51D7EED5}"/>
                  </a:ext>
                </a:extLst>
              </p:cNvPr>
              <p:cNvSpPr/>
              <p:nvPr/>
            </p:nvSpPr>
            <p:spPr>
              <a:xfrm>
                <a:off x="2340565" y="3136136"/>
                <a:ext cx="357568" cy="583553"/>
              </a:xfrm>
              <a:custGeom>
                <a:avLst/>
                <a:gdLst>
                  <a:gd name="connsiteX0" fmla="*/ 287683 w 573772"/>
                  <a:gd name="connsiteY0" fmla="*/ 410475 h 929463"/>
                  <a:gd name="connsiteX1" fmla="*/ 164317 w 573772"/>
                  <a:gd name="connsiteY1" fmla="*/ 287108 h 929463"/>
                  <a:gd name="connsiteX2" fmla="*/ 287683 w 573772"/>
                  <a:gd name="connsiteY2" fmla="*/ 163741 h 929463"/>
                  <a:gd name="connsiteX3" fmla="*/ 411050 w 573772"/>
                  <a:gd name="connsiteY3" fmla="*/ 287108 h 929463"/>
                  <a:gd name="connsiteX4" fmla="*/ 411050 w 573772"/>
                  <a:gd name="connsiteY4" fmla="*/ 287108 h 929463"/>
                  <a:gd name="connsiteX5" fmla="*/ 287683 w 573772"/>
                  <a:gd name="connsiteY5" fmla="*/ 410475 h 929463"/>
                  <a:gd name="connsiteX6" fmla="*/ 287683 w 573772"/>
                  <a:gd name="connsiteY6" fmla="*/ 410475 h 929463"/>
                  <a:gd name="connsiteX7" fmla="*/ 287683 w 573772"/>
                  <a:gd name="connsiteY7" fmla="*/ 410475 h 929463"/>
                  <a:gd name="connsiteX8" fmla="*/ 287683 w 573772"/>
                  <a:gd name="connsiteY8" fmla="*/ 0 h 929463"/>
                  <a:gd name="connsiteX9" fmla="*/ 49922 w 573772"/>
                  <a:gd name="connsiteY9" fmla="*/ 125610 h 929463"/>
                  <a:gd name="connsiteX10" fmla="*/ 20763 w 573772"/>
                  <a:gd name="connsiteY10" fmla="*/ 392530 h 929463"/>
                  <a:gd name="connsiteX11" fmla="*/ 150858 w 573772"/>
                  <a:gd name="connsiteY11" fmla="*/ 679638 h 929463"/>
                  <a:gd name="connsiteX12" fmla="*/ 263010 w 573772"/>
                  <a:gd name="connsiteY12" fmla="*/ 915156 h 929463"/>
                  <a:gd name="connsiteX13" fmla="*/ 301142 w 573772"/>
                  <a:gd name="connsiteY13" fmla="*/ 926372 h 929463"/>
                  <a:gd name="connsiteX14" fmla="*/ 312357 w 573772"/>
                  <a:gd name="connsiteY14" fmla="*/ 915156 h 929463"/>
                  <a:gd name="connsiteX15" fmla="*/ 424508 w 573772"/>
                  <a:gd name="connsiteY15" fmla="*/ 679638 h 929463"/>
                  <a:gd name="connsiteX16" fmla="*/ 554604 w 573772"/>
                  <a:gd name="connsiteY16" fmla="*/ 392530 h 929463"/>
                  <a:gd name="connsiteX17" fmla="*/ 525445 w 573772"/>
                  <a:gd name="connsiteY17" fmla="*/ 125610 h 929463"/>
                  <a:gd name="connsiteX18" fmla="*/ 287683 w 573772"/>
                  <a:gd name="connsiteY18" fmla="*/ 0 h 929463"/>
                  <a:gd name="connsiteX19" fmla="*/ 287683 w 573772"/>
                  <a:gd name="connsiteY19" fmla="*/ 0 h 92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3772" h="929463">
                    <a:moveTo>
                      <a:pt x="287683" y="410475"/>
                    </a:moveTo>
                    <a:cubicBezTo>
                      <a:pt x="220392" y="410475"/>
                      <a:pt x="164317" y="354399"/>
                      <a:pt x="164317" y="287108"/>
                    </a:cubicBezTo>
                    <a:cubicBezTo>
                      <a:pt x="164317" y="219817"/>
                      <a:pt x="220392" y="163741"/>
                      <a:pt x="287683" y="163741"/>
                    </a:cubicBezTo>
                    <a:cubicBezTo>
                      <a:pt x="354974" y="163741"/>
                      <a:pt x="411050" y="219817"/>
                      <a:pt x="411050" y="287108"/>
                    </a:cubicBezTo>
                    <a:cubicBezTo>
                      <a:pt x="411050" y="287108"/>
                      <a:pt x="411050" y="287108"/>
                      <a:pt x="411050" y="287108"/>
                    </a:cubicBezTo>
                    <a:cubicBezTo>
                      <a:pt x="411050" y="354399"/>
                      <a:pt x="354974" y="410475"/>
                      <a:pt x="287683" y="410475"/>
                    </a:cubicBezTo>
                    <a:cubicBezTo>
                      <a:pt x="287683" y="410475"/>
                      <a:pt x="287683" y="410475"/>
                      <a:pt x="287683" y="410475"/>
                    </a:cubicBezTo>
                    <a:lnTo>
                      <a:pt x="287683" y="410475"/>
                    </a:lnTo>
                    <a:close/>
                    <a:moveTo>
                      <a:pt x="287683" y="0"/>
                    </a:moveTo>
                    <a:cubicBezTo>
                      <a:pt x="193476" y="0"/>
                      <a:pt x="103755" y="47104"/>
                      <a:pt x="49922" y="125610"/>
                    </a:cubicBezTo>
                    <a:cubicBezTo>
                      <a:pt x="-3911" y="204116"/>
                      <a:pt x="-15126" y="305052"/>
                      <a:pt x="20763" y="392530"/>
                    </a:cubicBezTo>
                    <a:lnTo>
                      <a:pt x="150858" y="679638"/>
                    </a:lnTo>
                    <a:lnTo>
                      <a:pt x="263010" y="915156"/>
                    </a:lnTo>
                    <a:cubicBezTo>
                      <a:pt x="269739" y="928615"/>
                      <a:pt x="287683" y="933101"/>
                      <a:pt x="301142" y="926372"/>
                    </a:cubicBezTo>
                    <a:cubicBezTo>
                      <a:pt x="305628" y="924128"/>
                      <a:pt x="310114" y="919642"/>
                      <a:pt x="312357" y="915156"/>
                    </a:cubicBezTo>
                    <a:lnTo>
                      <a:pt x="424508" y="679638"/>
                    </a:lnTo>
                    <a:lnTo>
                      <a:pt x="554604" y="392530"/>
                    </a:lnTo>
                    <a:cubicBezTo>
                      <a:pt x="588249" y="305052"/>
                      <a:pt x="577034" y="204116"/>
                      <a:pt x="525445" y="125610"/>
                    </a:cubicBezTo>
                    <a:cubicBezTo>
                      <a:pt x="471612" y="47104"/>
                      <a:pt x="381891" y="0"/>
                      <a:pt x="287683" y="0"/>
                    </a:cubicBezTo>
                    <a:lnTo>
                      <a:pt x="287683" y="0"/>
                    </a:lnTo>
                    <a:close/>
                  </a:path>
                </a:pathLst>
              </a:custGeom>
              <a:solidFill>
                <a:schemeClr val="tx1"/>
              </a:solidFill>
              <a:ln w="15009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16139DE-AAC8-BCA3-E531-08D12089A483}"/>
                </a:ext>
              </a:extLst>
            </p:cNvPr>
            <p:cNvGrpSpPr/>
            <p:nvPr/>
          </p:nvGrpSpPr>
          <p:grpSpPr>
            <a:xfrm rot="1100417">
              <a:off x="5846060" y="2291394"/>
              <a:ext cx="1065232" cy="1015918"/>
              <a:chOff x="7332629" y="784080"/>
              <a:chExt cx="1250684" cy="1305657"/>
            </a:xfrm>
          </p:grpSpPr>
          <p:sp>
            <p:nvSpPr>
              <p:cNvPr id="167" name="Explosion: 14 Points 166">
                <a:extLst>
                  <a:ext uri="{FF2B5EF4-FFF2-40B4-BE49-F238E27FC236}">
                    <a16:creationId xmlns:a16="http://schemas.microsoft.com/office/drawing/2014/main" id="{8CDE3ACD-D450-7378-7B8C-983E1FF796E8}"/>
                  </a:ext>
                </a:extLst>
              </p:cNvPr>
              <p:cNvSpPr/>
              <p:nvPr/>
            </p:nvSpPr>
            <p:spPr>
              <a:xfrm rot="2125731">
                <a:off x="7740218" y="1301153"/>
                <a:ext cx="748214" cy="525673"/>
              </a:xfrm>
              <a:prstGeom prst="irregularSeal2">
                <a:avLst/>
              </a:prstGeom>
              <a:solidFill>
                <a:srgbClr val="FF0000"/>
              </a:solidFill>
              <a:ln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pic>
            <p:nvPicPr>
              <p:cNvPr id="168" name="Graphic 167" descr="Exclamation mark with solid fill">
                <a:extLst>
                  <a:ext uri="{FF2B5EF4-FFF2-40B4-BE49-F238E27FC236}">
                    <a16:creationId xmlns:a16="http://schemas.microsoft.com/office/drawing/2014/main" id="{688279FB-B957-F04B-0D0F-D40677774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668910" y="784080"/>
                <a:ext cx="914403" cy="914403"/>
              </a:xfrm>
              <a:prstGeom prst="rect">
                <a:avLst/>
              </a:prstGeom>
            </p:spPr>
          </p:pic>
          <p:pic>
            <p:nvPicPr>
              <p:cNvPr id="169" name="Graphic 168" descr="Magnifying glass with solid fill">
                <a:extLst>
                  <a:ext uri="{FF2B5EF4-FFF2-40B4-BE49-F238E27FC236}">
                    <a16:creationId xmlns:a16="http://schemas.microsoft.com/office/drawing/2014/main" id="{10F656A6-08D4-6119-D17C-6DA95DC6A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7332629" y="942474"/>
                <a:ext cx="1147260" cy="114726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165" name="Graphic 164" descr="Chevron arrows with solid fill">
              <a:extLst>
                <a:ext uri="{FF2B5EF4-FFF2-40B4-BE49-F238E27FC236}">
                  <a16:creationId xmlns:a16="http://schemas.microsoft.com/office/drawing/2014/main" id="{30955482-388E-B4E3-AFED-BEE622B04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25058" y="2603520"/>
              <a:ext cx="453394" cy="444685"/>
            </a:xfrm>
            <a:prstGeom prst="rect">
              <a:avLst/>
            </a:prstGeom>
          </p:spPr>
        </p:pic>
        <p:pic>
          <p:nvPicPr>
            <p:cNvPr id="2" name="Graphic 1" descr="Chevron arrows with solid fill">
              <a:extLst>
                <a:ext uri="{FF2B5EF4-FFF2-40B4-BE49-F238E27FC236}">
                  <a16:creationId xmlns:a16="http://schemas.microsoft.com/office/drawing/2014/main" id="{685A5924-949F-F152-8934-097883693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51768" y="2601590"/>
              <a:ext cx="453394" cy="444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85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FE24A-CD5F-2166-556E-2C6752AB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13" y="817341"/>
            <a:ext cx="11170002" cy="1158257"/>
          </a:xfrm>
        </p:spPr>
        <p:txBody>
          <a:bodyPr anchor="b">
            <a:normAutofit/>
          </a:bodyPr>
          <a:lstStyle/>
          <a:p>
            <a:r>
              <a:rPr lang="ro-RO" sz="3200" b="1" dirty="0">
                <a:latin typeface="+mn-lt"/>
              </a:rPr>
              <a:t>Arhitectura proiectului</a:t>
            </a:r>
            <a:endParaRPr lang="en-US" sz="3200" b="1" dirty="0"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97B4A-30B5-93DF-B18F-D9C2FAAB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41FBC-C412-B86F-D931-C698ABDF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A8F9D6B-48EF-337A-2FDF-D80BB723E131}"/>
              </a:ext>
            </a:extLst>
          </p:cNvPr>
          <p:cNvGrpSpPr/>
          <p:nvPr/>
        </p:nvGrpSpPr>
        <p:grpSpPr>
          <a:xfrm>
            <a:off x="130289" y="1686233"/>
            <a:ext cx="11306905" cy="4505925"/>
            <a:chOff x="310642" y="1743945"/>
            <a:chExt cx="10864750" cy="43723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7955D1-85FC-AE36-776D-1EF6EF59A823}"/>
                </a:ext>
              </a:extLst>
            </p:cNvPr>
            <p:cNvSpPr txBox="1"/>
            <p:nvPr/>
          </p:nvSpPr>
          <p:spPr>
            <a:xfrm>
              <a:off x="2968789" y="2746970"/>
              <a:ext cx="25042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500" b="1" kern="0" dirty="0">
                  <a:solidFill>
                    <a:srgbClr val="262626"/>
                  </a:solidFill>
                  <a:cs typeface="Calibri" panose="020F0502020204030204" pitchFamily="34" charset="0"/>
                </a:rPr>
                <a:t>::</a:t>
              </a:r>
              <a:r>
                <a:rPr lang="en-US" sz="1500" b="1" kern="0" dirty="0">
                  <a:solidFill>
                    <a:srgbClr val="262626"/>
                  </a:solidFill>
                  <a:cs typeface="Calibri" panose="020F0502020204030204" pitchFamily="34" charset="0"/>
                </a:rPr>
                <a:t>&lt;</a:t>
              </a:r>
              <a:r>
                <a:rPr lang="en-US" sz="1500" b="1" kern="0" dirty="0" err="1">
                  <a:solidFill>
                    <a:srgbClr val="262626"/>
                  </a:solidFill>
                  <a:cs typeface="Calibri" panose="020F0502020204030204" pitchFamily="34" charset="0"/>
                </a:rPr>
                <a:t>ip</a:t>
              </a:r>
              <a:r>
                <a:rPr lang="en-US" sz="1500" b="1" kern="0" dirty="0">
                  <a:solidFill>
                    <a:srgbClr val="262626"/>
                  </a:solidFill>
                  <a:cs typeface="Calibri" panose="020F0502020204030204" pitchFamily="34" charset="0"/>
                </a:rPr>
                <a:t>&gt;*camera*&lt;reason&gt;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9C2C7-6BB4-361B-86B4-7152047E7D1C}"/>
                </a:ext>
              </a:extLst>
            </p:cNvPr>
            <p:cNvSpPr txBox="1"/>
            <p:nvPr/>
          </p:nvSpPr>
          <p:spPr>
            <a:xfrm>
              <a:off x="3768987" y="3058715"/>
              <a:ext cx="7065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kern="0" dirty="0">
                  <a:solidFill>
                    <a:srgbClr val="262626"/>
                  </a:solidFill>
                  <a:cs typeface="Calibri" panose="020F0502020204030204" pitchFamily="34" charset="0"/>
                </a:rPr>
                <a:t>TCP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7D7C533-52BC-83D5-15BC-9CC732B2BAEB}"/>
                </a:ext>
              </a:extLst>
            </p:cNvPr>
            <p:cNvGrpSpPr/>
            <p:nvPr/>
          </p:nvGrpSpPr>
          <p:grpSpPr>
            <a:xfrm>
              <a:off x="310642" y="1743945"/>
              <a:ext cx="10864750" cy="4372344"/>
              <a:chOff x="-786661" y="632408"/>
              <a:chExt cx="9174228" cy="3596468"/>
            </a:xfrm>
          </p:grpSpPr>
          <p:cxnSp>
            <p:nvCxnSpPr>
              <p:cNvPr id="69" name="Connector: Curved 68">
                <a:extLst>
                  <a:ext uri="{FF2B5EF4-FFF2-40B4-BE49-F238E27FC236}">
                    <a16:creationId xmlns:a16="http://schemas.microsoft.com/office/drawing/2014/main" id="{141C2907-7273-C4B9-643F-126303CF3045}"/>
                  </a:ext>
                </a:extLst>
              </p:cNvPr>
              <p:cNvCxnSpPr>
                <a:cxnSpLocks/>
                <a:stCxn id="110" idx="3"/>
                <a:endCxn id="83" idx="1"/>
              </p:cNvCxnSpPr>
              <p:nvPr/>
            </p:nvCxnSpPr>
            <p:spPr>
              <a:xfrm>
                <a:off x="4542449" y="1177769"/>
                <a:ext cx="1177126" cy="194457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ysDot"/>
                <a:tailEnd type="triangle"/>
              </a:ln>
              <a:effectLst/>
            </p:spPr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BFA8C54-8656-2906-E07E-755CBEEEA4B8}"/>
                  </a:ext>
                </a:extLst>
              </p:cNvPr>
              <p:cNvGrpSpPr/>
              <p:nvPr/>
            </p:nvGrpSpPr>
            <p:grpSpPr>
              <a:xfrm>
                <a:off x="1097000" y="1658720"/>
                <a:ext cx="2443567" cy="1045255"/>
                <a:chOff x="758092" y="1631509"/>
                <a:chExt cx="2443567" cy="1045255"/>
              </a:xfrm>
            </p:grpSpPr>
            <p:sp>
              <p:nvSpPr>
                <p:cNvPr id="121" name="Arrow: Bent 120">
                  <a:extLst>
                    <a:ext uri="{FF2B5EF4-FFF2-40B4-BE49-F238E27FC236}">
                      <a16:creationId xmlns:a16="http://schemas.microsoft.com/office/drawing/2014/main" id="{54362D38-EAF6-BEC9-6728-DD6F87193C5E}"/>
                    </a:ext>
                  </a:extLst>
                </p:cNvPr>
                <p:cNvSpPr/>
                <p:nvPr/>
              </p:nvSpPr>
              <p:spPr>
                <a:xfrm>
                  <a:off x="758092" y="1631509"/>
                  <a:ext cx="2443567" cy="162446"/>
                </a:xfrm>
                <a:prstGeom prst="bentArrow">
                  <a:avLst>
                    <a:gd name="adj1" fmla="val 30643"/>
                    <a:gd name="adj2" fmla="val 30244"/>
                    <a:gd name="adj3" fmla="val 31292"/>
                    <a:gd name="adj4" fmla="val 62627"/>
                  </a:avLst>
                </a:prstGeom>
                <a:solidFill>
                  <a:srgbClr val="FFC266"/>
                </a:solidFill>
                <a:ln w="9525" cap="flat">
                  <a:solidFill>
                    <a:srgbClr val="E28700">
                      <a:lumMod val="60000"/>
                      <a:lumOff val="40000"/>
                    </a:srgbClr>
                  </a:solidFill>
                  <a:prstDash val="solid"/>
                  <a:miter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A5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A33A86C9-CDFC-E61C-50C5-C94147D7BF84}"/>
                    </a:ext>
                  </a:extLst>
                </p:cNvPr>
                <p:cNvSpPr/>
                <p:nvPr/>
              </p:nvSpPr>
              <p:spPr>
                <a:xfrm rot="5400000">
                  <a:off x="343588" y="2212500"/>
                  <a:ext cx="882809" cy="45719"/>
                </a:xfrm>
                <a:custGeom>
                  <a:avLst/>
                  <a:gdLst>
                    <a:gd name="connsiteX0" fmla="*/ 0 w 647700"/>
                    <a:gd name="connsiteY0" fmla="*/ 0 h 57150"/>
                    <a:gd name="connsiteX1" fmla="*/ 647700 w 647700"/>
                    <a:gd name="connsiteY1" fmla="*/ 0 h 57150"/>
                    <a:gd name="connsiteX2" fmla="*/ 647700 w 647700"/>
                    <a:gd name="connsiteY2" fmla="*/ 57150 h 57150"/>
                    <a:gd name="connsiteX3" fmla="*/ 0 w 647700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7700" h="57150">
                      <a:moveTo>
                        <a:pt x="0" y="0"/>
                      </a:moveTo>
                      <a:lnTo>
                        <a:pt x="647700" y="0"/>
                      </a:lnTo>
                      <a:lnTo>
                        <a:pt x="647700" y="57150"/>
                      </a:lnTo>
                      <a:lnTo>
                        <a:pt x="0" y="57150"/>
                      </a:lnTo>
                      <a:close/>
                    </a:path>
                  </a:pathLst>
                </a:custGeom>
                <a:solidFill>
                  <a:srgbClr val="FFC266"/>
                </a:solidFill>
                <a:ln w="9525" cap="flat">
                  <a:solidFill>
                    <a:srgbClr val="E28700">
                      <a:lumMod val="60000"/>
                      <a:lumOff val="40000"/>
                    </a:srgbClr>
                  </a:solidFill>
                  <a:prstDash val="solid"/>
                  <a:miter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perspectiveRight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A5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1" name="Arrow: Striped Right 70">
                <a:extLst>
                  <a:ext uri="{FF2B5EF4-FFF2-40B4-BE49-F238E27FC236}">
                    <a16:creationId xmlns:a16="http://schemas.microsoft.com/office/drawing/2014/main" id="{C2D81445-CC7A-FF6C-39C4-A1E41CFA5FA4}"/>
                  </a:ext>
                </a:extLst>
              </p:cNvPr>
              <p:cNvSpPr/>
              <p:nvPr/>
            </p:nvSpPr>
            <p:spPr>
              <a:xfrm rot="2616228">
                <a:off x="4522180" y="1994550"/>
                <a:ext cx="829497" cy="113486"/>
              </a:xfrm>
              <a:prstGeom prst="stripedRight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EDBF82-EE32-9752-069E-9F487E86119C}"/>
                  </a:ext>
                </a:extLst>
              </p:cNvPr>
              <p:cNvSpPr txBox="1"/>
              <p:nvPr/>
            </p:nvSpPr>
            <p:spPr>
              <a:xfrm>
                <a:off x="1386269" y="2037740"/>
                <a:ext cx="1108046" cy="26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WiFi</a:t>
                </a: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Camera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C7B4229-E629-6AE8-EB8C-6FFFDBC35ACF}"/>
                  </a:ext>
                </a:extLst>
              </p:cNvPr>
              <p:cNvGrpSpPr/>
              <p:nvPr/>
            </p:nvGrpSpPr>
            <p:grpSpPr>
              <a:xfrm>
                <a:off x="3485765" y="2379939"/>
                <a:ext cx="541991" cy="523699"/>
                <a:chOff x="4274791" y="2283572"/>
                <a:chExt cx="541991" cy="523699"/>
              </a:xfrm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5B346ACC-D549-B98F-04CC-71A62C606F9F}"/>
                    </a:ext>
                  </a:extLst>
                </p:cNvPr>
                <p:cNvSpPr/>
                <p:nvPr/>
              </p:nvSpPr>
              <p:spPr>
                <a:xfrm>
                  <a:off x="4274791" y="2283572"/>
                  <a:ext cx="541991" cy="523699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20" name="Picture 4" descr="Microsoft Azure Logo, symbol, meaning, history, PNG, brand">
                  <a:extLst>
                    <a:ext uri="{FF2B5EF4-FFF2-40B4-BE49-F238E27FC236}">
                      <a16:creationId xmlns:a16="http://schemas.microsoft.com/office/drawing/2014/main" id="{2658B7D9-9CB9-FAD4-A97A-8335563473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0382" y="2407262"/>
                  <a:ext cx="526400" cy="296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cx1="http://schemas.microsoft.com/office/drawing/2015/9/8/chartex">
            <mc:Choice Requires="cx1">
              <p:graphicFrame>
                <p:nvGraphicFramePr>
                  <p:cNvPr id="74" name="Chart 73">
                    <a:extLst>
                      <a:ext uri="{FF2B5EF4-FFF2-40B4-BE49-F238E27FC236}">
                        <a16:creationId xmlns:a16="http://schemas.microsoft.com/office/drawing/2014/main" id="{3C26A7DC-0861-4182-E913-A526E3210AAC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610758416"/>
                      </p:ext>
                    </p:extLst>
                  </p:nvPr>
                </p:nvGraphicFramePr>
                <p:xfrm>
                  <a:off x="6237475" y="1603719"/>
                  <a:ext cx="1632956" cy="1517192"/>
                </p:xfrm>
                <a:graphic>
                  <a:graphicData uri="http://schemas.microsoft.com/office/drawing/2014/chartex">
                    <cx:chart xmlns:cx="http://schemas.microsoft.com/office/drawing/2014/chartex" xmlns:r="http://schemas.openxmlformats.org/officeDocument/2006/relationships" r:id="rId3"/>
                  </a:graphicData>
                </a:graphic>
              </p:graphicFrame>
            </mc:Choice>
            <mc:Fallback xmlns="">
              <p:pic>
                <p:nvPicPr>
                  <p:cNvPr id="74" name="Chart 73">
                    <a:extLst>
                      <a:ext uri="{FF2B5EF4-FFF2-40B4-BE49-F238E27FC236}">
                        <a16:creationId xmlns:a16="http://schemas.microsoft.com/office/drawing/2014/main" id="{3C26A7DC-0861-4182-E913-A526E3210AAC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686073" y="2862031"/>
                    <a:ext cx="1937546" cy="1836602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1681C67-6424-BB29-7217-9698E24E84AE}"/>
                  </a:ext>
                </a:extLst>
              </p:cNvPr>
              <p:cNvGrpSpPr/>
              <p:nvPr/>
            </p:nvGrpSpPr>
            <p:grpSpPr>
              <a:xfrm>
                <a:off x="5079050" y="2398042"/>
                <a:ext cx="541991" cy="523699"/>
                <a:chOff x="5734645" y="2304468"/>
                <a:chExt cx="541991" cy="523699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1415CDED-0E3C-A7A7-553A-7169F693064E}"/>
                    </a:ext>
                  </a:extLst>
                </p:cNvPr>
                <p:cNvSpPr/>
                <p:nvPr/>
              </p:nvSpPr>
              <p:spPr>
                <a:xfrm>
                  <a:off x="5734645" y="2304468"/>
                  <a:ext cx="541991" cy="523699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18" name="Picture 6" descr="static.wikia.nocookie.net/logopedia/images/8/8c...">
                  <a:extLst>
                    <a:ext uri="{FF2B5EF4-FFF2-40B4-BE49-F238E27FC236}">
                      <a16:creationId xmlns:a16="http://schemas.microsoft.com/office/drawing/2014/main" id="{36140C28-0232-AF34-6FA3-6CE850D83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rgbClr val="262626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53762" y="2316511"/>
                  <a:ext cx="503755" cy="4991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5338B50-78EE-2913-3A65-B9747DBC2626}"/>
                  </a:ext>
                </a:extLst>
              </p:cNvPr>
              <p:cNvSpPr txBox="1"/>
              <p:nvPr/>
            </p:nvSpPr>
            <p:spPr>
              <a:xfrm>
                <a:off x="5431297" y="2808485"/>
                <a:ext cx="1115963" cy="45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kern="0" dirty="0">
                    <a:solidFill>
                      <a:srgbClr val="262626"/>
                    </a:solidFill>
                    <a:cs typeface="Calibri" panose="020F0502020204030204" pitchFamily="34" charset="0"/>
                  </a:rPr>
                  <a:t>Data management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EE20200-2BB5-95C7-BE42-2F3823BDCE1D}"/>
                  </a:ext>
                </a:extLst>
              </p:cNvPr>
              <p:cNvGrpSpPr/>
              <p:nvPr/>
            </p:nvGrpSpPr>
            <p:grpSpPr>
              <a:xfrm>
                <a:off x="2658368" y="2391458"/>
                <a:ext cx="541991" cy="529601"/>
                <a:chOff x="3804199" y="1146415"/>
                <a:chExt cx="541991" cy="529601"/>
              </a:xfrm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1AE0A5C1-4CD0-BDCC-3A92-D340152794F6}"/>
                    </a:ext>
                  </a:extLst>
                </p:cNvPr>
                <p:cNvSpPr/>
                <p:nvPr/>
              </p:nvSpPr>
              <p:spPr>
                <a:xfrm>
                  <a:off x="3804199" y="1146415"/>
                  <a:ext cx="541991" cy="523699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16" name="Picture 115" descr="Text, logo&#10;&#10;Description automatically generated">
                  <a:extLst>
                    <a:ext uri="{FF2B5EF4-FFF2-40B4-BE49-F238E27FC236}">
                      <a16:creationId xmlns:a16="http://schemas.microsoft.com/office/drawing/2014/main" id="{2ED2089E-D7C2-C8A4-690B-B2536D024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5928" y="1153199"/>
                  <a:ext cx="522817" cy="522817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82A3B99-BF53-FEAC-FFEB-ED9706EDD934}"/>
                  </a:ext>
                </a:extLst>
              </p:cNvPr>
              <p:cNvGrpSpPr/>
              <p:nvPr/>
            </p:nvGrpSpPr>
            <p:grpSpPr>
              <a:xfrm>
                <a:off x="4217824" y="2379937"/>
                <a:ext cx="541991" cy="523699"/>
                <a:chOff x="4793535" y="1070533"/>
                <a:chExt cx="541991" cy="523699"/>
              </a:xfrm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08027F1B-F23C-5D36-A0BC-B64992AF04F2}"/>
                    </a:ext>
                  </a:extLst>
                </p:cNvPr>
                <p:cNvSpPr/>
                <p:nvPr/>
              </p:nvSpPr>
              <p:spPr>
                <a:xfrm>
                  <a:off x="4793535" y="1070533"/>
                  <a:ext cx="541991" cy="523699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14" name="Graphic 113" descr="Database with solid fill">
                  <a:extLst>
                    <a:ext uri="{FF2B5EF4-FFF2-40B4-BE49-F238E27FC236}">
                      <a16:creationId xmlns:a16="http://schemas.microsoft.com/office/drawing/2014/main" id="{28B7CC32-085B-D19B-62F1-A30E027FFE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2658" y="1126660"/>
                  <a:ext cx="423744" cy="423744"/>
                </a:xfrm>
                <a:prstGeom prst="rect">
                  <a:avLst/>
                </a:prstGeom>
              </p:spPr>
            </p:pic>
          </p:grpSp>
          <p:sp>
            <p:nvSpPr>
              <p:cNvPr id="79" name="Arrow: Striped Right 78">
                <a:extLst>
                  <a:ext uri="{FF2B5EF4-FFF2-40B4-BE49-F238E27FC236}">
                    <a16:creationId xmlns:a16="http://schemas.microsoft.com/office/drawing/2014/main" id="{667D52C2-502B-F29F-6C7A-E7C259473605}"/>
                  </a:ext>
                </a:extLst>
              </p:cNvPr>
              <p:cNvSpPr/>
              <p:nvPr/>
            </p:nvSpPr>
            <p:spPr>
              <a:xfrm>
                <a:off x="2285053" y="2499135"/>
                <a:ext cx="309491" cy="247014"/>
              </a:xfrm>
              <a:prstGeom prst="stripedRight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Arrow: Up-Down 79">
                <a:extLst>
                  <a:ext uri="{FF2B5EF4-FFF2-40B4-BE49-F238E27FC236}">
                    <a16:creationId xmlns:a16="http://schemas.microsoft.com/office/drawing/2014/main" id="{0980A85A-0E0A-E67B-F587-8F6B631FE639}"/>
                  </a:ext>
                </a:extLst>
              </p:cNvPr>
              <p:cNvSpPr/>
              <p:nvPr/>
            </p:nvSpPr>
            <p:spPr>
              <a:xfrm rot="3003766">
                <a:off x="3213712" y="1604095"/>
                <a:ext cx="119758" cy="913884"/>
              </a:xfrm>
              <a:prstGeom prst="upDown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Arrow: Striped Right 80">
                <a:extLst>
                  <a:ext uri="{FF2B5EF4-FFF2-40B4-BE49-F238E27FC236}">
                    <a16:creationId xmlns:a16="http://schemas.microsoft.com/office/drawing/2014/main" id="{54F78121-78DC-DE2F-BA44-80A4AF89E3CF}"/>
                  </a:ext>
                </a:extLst>
              </p:cNvPr>
              <p:cNvSpPr/>
              <p:nvPr/>
            </p:nvSpPr>
            <p:spPr>
              <a:xfrm>
                <a:off x="5834533" y="2499135"/>
                <a:ext cx="309491" cy="247014"/>
              </a:xfrm>
              <a:prstGeom prst="stripedRight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240085F-480C-F1B5-E3F7-A556F03E6299}"/>
                  </a:ext>
                </a:extLst>
              </p:cNvPr>
              <p:cNvSpPr txBox="1"/>
              <p:nvPr/>
            </p:nvSpPr>
            <p:spPr>
              <a:xfrm>
                <a:off x="5719575" y="1030458"/>
                <a:ext cx="2573068" cy="68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Node-RED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 instrument  de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dezvoltare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pentru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programarea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vizuală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bazat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pe flux.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72F1515-7A62-D5C0-76C7-61FA79AF83C6}"/>
                  </a:ext>
                </a:extLst>
              </p:cNvPr>
              <p:cNvSpPr txBox="1"/>
              <p:nvPr/>
            </p:nvSpPr>
            <p:spPr>
              <a:xfrm>
                <a:off x="2431896" y="3559791"/>
                <a:ext cx="3279171" cy="66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100" b="0" i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Serviciul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Azure Custom Vision,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ofer</a:t>
                </a:r>
                <a:r>
                  <a:rPr lang="ro-RO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ă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algoritm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care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poate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fi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antrenat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func</a:t>
                </a:r>
                <a:r>
                  <a:rPr lang="ro-RO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ț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imaginile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care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necesit</a:t>
                </a:r>
                <a:r>
                  <a:rPr lang="ro-RO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ă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 fi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analizate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47A35C-EBEF-2D44-49E3-154AF4F36692}"/>
                  </a:ext>
                </a:extLst>
              </p:cNvPr>
              <p:cNvSpPr txBox="1"/>
              <p:nvPr/>
            </p:nvSpPr>
            <p:spPr>
              <a:xfrm>
                <a:off x="-757987" y="1027116"/>
                <a:ext cx="2510915" cy="88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Sistemul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de management al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flotei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controleaz</a:t>
                </a:r>
                <a:r>
                  <a:rPr kumimoji="0" lang="ro-RO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ă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ruta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de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livrare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poate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declan</a:t>
                </a:r>
                <a:r>
                  <a:rPr kumimoji="0" lang="ro-RO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ș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a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evenimentele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in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cazul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unei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opriri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.</a:t>
                </a:r>
              </a:p>
            </p:txBody>
          </p:sp>
          <p:cxnSp>
            <p:nvCxnSpPr>
              <p:cNvPr id="86" name="Connector: Curved 85">
                <a:extLst>
                  <a:ext uri="{FF2B5EF4-FFF2-40B4-BE49-F238E27FC236}">
                    <a16:creationId xmlns:a16="http://schemas.microsoft.com/office/drawing/2014/main" id="{378A6EFE-69D9-F754-4D05-D1CFF70D8690}"/>
                  </a:ext>
                </a:extLst>
              </p:cNvPr>
              <p:cNvCxnSpPr>
                <a:cxnSpLocks/>
                <a:stCxn id="119" idx="2"/>
                <a:endCxn id="84" idx="0"/>
              </p:cNvCxnSpPr>
              <p:nvPr/>
            </p:nvCxnSpPr>
            <p:spPr>
              <a:xfrm rot="16200000" flipH="1">
                <a:off x="3586044" y="3074354"/>
                <a:ext cx="656153" cy="314721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ysDot"/>
                <a:tailEnd type="triangle"/>
              </a:ln>
              <a:effectLst/>
            </p:spPr>
          </p:cxnSp>
          <p:cxnSp>
            <p:nvCxnSpPr>
              <p:cNvPr id="87" name="Connector: Curved 86">
                <a:extLst>
                  <a:ext uri="{FF2B5EF4-FFF2-40B4-BE49-F238E27FC236}">
                    <a16:creationId xmlns:a16="http://schemas.microsoft.com/office/drawing/2014/main" id="{A65251AB-9E6E-50EB-7407-8D5459421AFD}"/>
                  </a:ext>
                </a:extLst>
              </p:cNvPr>
              <p:cNvCxnSpPr>
                <a:cxnSpLocks/>
                <a:stCxn id="82" idx="0"/>
                <a:endCxn id="85" idx="2"/>
              </p:cNvCxnSpPr>
              <p:nvPr/>
            </p:nvCxnSpPr>
            <p:spPr>
              <a:xfrm rot="16200000" flipV="1">
                <a:off x="320169" y="2090484"/>
                <a:ext cx="896326" cy="541722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01B4B06-0C25-2A2D-6AEC-A50154888748}"/>
                  </a:ext>
                </a:extLst>
              </p:cNvPr>
              <p:cNvSpPr txBox="1"/>
              <p:nvPr/>
            </p:nvSpPr>
            <p:spPr>
              <a:xfrm>
                <a:off x="-786661" y="3565604"/>
                <a:ext cx="2760955" cy="66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100" b="0" i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FFMPEG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este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un software open-source care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gestioneaz</a:t>
                </a:r>
                <a:r>
                  <a:rPr kumimoji="0" lang="ro-RO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ă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fișiere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și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fluxuri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video </a:t>
                </a:r>
                <a:r>
                  <a:rPr kumimoji="0" lang="en-U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si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audio.</a:t>
                </a:r>
              </a:p>
            </p:txBody>
          </p:sp>
          <p:cxnSp>
            <p:nvCxnSpPr>
              <p:cNvPr id="89" name="Connector: Curved 88">
                <a:extLst>
                  <a:ext uri="{FF2B5EF4-FFF2-40B4-BE49-F238E27FC236}">
                    <a16:creationId xmlns:a16="http://schemas.microsoft.com/office/drawing/2014/main" id="{9BEED0F4-D023-95E3-3A10-1D55026F3A1C}"/>
                  </a:ext>
                </a:extLst>
              </p:cNvPr>
              <p:cNvCxnSpPr>
                <a:cxnSpLocks/>
                <a:stCxn id="115" idx="2"/>
                <a:endCxn id="88" idx="3"/>
              </p:cNvCxnSpPr>
              <p:nvPr/>
            </p:nvCxnSpPr>
            <p:spPr>
              <a:xfrm rot="5400000">
                <a:off x="1960788" y="2928664"/>
                <a:ext cx="982083" cy="955069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CA0A87D-52AB-E37B-2822-6B93245541FC}"/>
                  </a:ext>
                </a:extLst>
              </p:cNvPr>
              <p:cNvSpPr txBox="1"/>
              <p:nvPr/>
            </p:nvSpPr>
            <p:spPr>
              <a:xfrm>
                <a:off x="5719575" y="3361509"/>
                <a:ext cx="2667992" cy="85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>
                  <a:defRPr sz="1050">
                    <a:solidFill>
                      <a:srgbClr val="4D5156"/>
                    </a:solidFill>
                    <a:latin typeface="arial" panose="020B0604020202020204" pitchFamily="34" charset="0"/>
                  </a:defRPr>
                </a:lvl1pPr>
              </a:lstStyle>
              <a:p>
                <a:pPr algn="r"/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Power BI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este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 un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produs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 software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interactiv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 de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vizualizare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 a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datelor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, </a:t>
                </a:r>
                <a:r>
                  <a:rPr lang="en-US" sz="1600" b="1" kern="0" dirty="0" err="1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dezvoltat</a:t>
                </a:r>
                <a:r>
                  <a:rPr lang="en-US" sz="1600" b="1" kern="0" dirty="0">
                    <a:solidFill>
                      <a:srgbClr val="262626">
                        <a:lumMod val="90000"/>
                        <a:lumOff val="10000"/>
                      </a:srgbClr>
                    </a:solidFill>
                    <a:latin typeface="+mn-lt"/>
                    <a:cs typeface="Calibri" panose="020F0502020204030204" pitchFamily="34" charset="0"/>
                  </a:rPr>
                  <a:t> de Microsoft cu un accent principal pe business intelligence.</a:t>
                </a:r>
              </a:p>
            </p:txBody>
          </p:sp>
          <p:cxnSp>
            <p:nvCxnSpPr>
              <p:cNvPr id="91" name="Connector: Curved 90">
                <a:extLst>
                  <a:ext uri="{FF2B5EF4-FFF2-40B4-BE49-F238E27FC236}">
                    <a16:creationId xmlns:a16="http://schemas.microsoft.com/office/drawing/2014/main" id="{3C264F9F-281F-0EEB-4AEF-08FCCBC446E6}"/>
                  </a:ext>
                </a:extLst>
              </p:cNvPr>
              <p:cNvCxnSpPr>
                <a:cxnSpLocks/>
                <a:stCxn id="117" idx="2"/>
                <a:endCxn id="90" idx="1"/>
              </p:cNvCxnSpPr>
              <p:nvPr/>
            </p:nvCxnSpPr>
            <p:spPr>
              <a:xfrm rot="16200000" flipH="1">
                <a:off x="5099977" y="3171809"/>
                <a:ext cx="869667" cy="369530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ysDot"/>
                <a:tailEnd type="triangle"/>
              </a:ln>
              <a:effectLst/>
            </p:spPr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2CF042D-98A9-4AFE-05CA-367A74D9A787}"/>
                  </a:ext>
                </a:extLst>
              </p:cNvPr>
              <p:cNvSpPr txBox="1"/>
              <p:nvPr/>
            </p:nvSpPr>
            <p:spPr>
              <a:xfrm>
                <a:off x="2072447" y="2845079"/>
                <a:ext cx="739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RTSP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protocol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7C8267-5B3D-FED4-CEB9-6C1A81A7AB25}"/>
                  </a:ext>
                </a:extLst>
              </p:cNvPr>
              <p:cNvSpPr txBox="1"/>
              <p:nvPr/>
            </p:nvSpPr>
            <p:spPr>
              <a:xfrm>
                <a:off x="4890303" y="1954592"/>
                <a:ext cx="908804" cy="455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Microsoft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Power BI</a:t>
                </a:r>
              </a:p>
            </p:txBody>
          </p:sp>
          <p:sp>
            <p:nvSpPr>
              <p:cNvPr id="94" name="Arrow: Up-Down 93">
                <a:extLst>
                  <a:ext uri="{FF2B5EF4-FFF2-40B4-BE49-F238E27FC236}">
                    <a16:creationId xmlns:a16="http://schemas.microsoft.com/office/drawing/2014/main" id="{355A1D24-B8D1-DAB3-68C4-CDAD6603AFD7}"/>
                  </a:ext>
                </a:extLst>
              </p:cNvPr>
              <p:cNvSpPr/>
              <p:nvPr/>
            </p:nvSpPr>
            <p:spPr>
              <a:xfrm>
                <a:off x="3674127" y="1779983"/>
                <a:ext cx="122955" cy="517897"/>
              </a:xfrm>
              <a:prstGeom prst="upDown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B409CA0-C2AC-212A-1E42-AEBD17A0BB26}"/>
                  </a:ext>
                </a:extLst>
              </p:cNvPr>
              <p:cNvGrpSpPr/>
              <p:nvPr/>
            </p:nvGrpSpPr>
            <p:grpSpPr>
              <a:xfrm>
                <a:off x="1663777" y="2379939"/>
                <a:ext cx="553885" cy="542904"/>
                <a:chOff x="9735562" y="130675"/>
                <a:chExt cx="553885" cy="542904"/>
              </a:xfrm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385AB57C-0AAB-AC4C-4604-DCB9AA617D15}"/>
                    </a:ext>
                  </a:extLst>
                </p:cNvPr>
                <p:cNvSpPr/>
                <p:nvPr/>
              </p:nvSpPr>
              <p:spPr>
                <a:xfrm>
                  <a:off x="9741510" y="130675"/>
                  <a:ext cx="541991" cy="523699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112" name="Graphic 111" descr="Security camera outline">
                  <a:extLst>
                    <a:ext uri="{FF2B5EF4-FFF2-40B4-BE49-F238E27FC236}">
                      <a16:creationId xmlns:a16="http://schemas.microsoft.com/office/drawing/2014/main" id="{3C8B3576-F154-9FDC-1BC1-9E0B5CAD5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5562" y="163313"/>
                  <a:ext cx="553885" cy="510266"/>
                </a:xfrm>
                <a:prstGeom prst="rect">
                  <a:avLst/>
                </a:prstGeom>
              </p:spPr>
            </p:pic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F00FC8D-E367-8705-89AB-D2C0FBA0A836}"/>
                  </a:ext>
                </a:extLst>
              </p:cNvPr>
              <p:cNvSpPr txBox="1"/>
              <p:nvPr/>
            </p:nvSpPr>
            <p:spPr>
              <a:xfrm>
                <a:off x="3359641" y="1905438"/>
                <a:ext cx="786896" cy="455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lang="en-US" sz="1500" b="1" kern="0" dirty="0">
                    <a:solidFill>
                      <a:srgbClr val="262626"/>
                    </a:solidFill>
                    <a:cs typeface="Calibri" panose="020F0502020204030204" pitchFamily="34" charset="0"/>
                  </a:rPr>
                  <a:t>Image </a:t>
                </a:r>
              </a:p>
              <a:p>
                <a:pPr algn="ctr"/>
                <a:r>
                  <a:rPr lang="en-US" sz="1500" b="1" kern="0" dirty="0">
                    <a:solidFill>
                      <a:srgbClr val="262626"/>
                    </a:solidFill>
                    <a:cs typeface="Calibri" panose="020F0502020204030204" pitchFamily="34" charset="0"/>
                  </a:rPr>
                  <a:t>Analysis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D8C6027-00BE-BC3F-1F7B-FCB27F77143A}"/>
                  </a:ext>
                </a:extLst>
              </p:cNvPr>
              <p:cNvSpPr txBox="1"/>
              <p:nvPr/>
            </p:nvSpPr>
            <p:spPr>
              <a:xfrm>
                <a:off x="2571282" y="2053678"/>
                <a:ext cx="767967" cy="26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FFMPEG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0C98740-4786-90BA-F2D6-26A91714A7B0}"/>
                  </a:ext>
                </a:extLst>
              </p:cNvPr>
              <p:cNvGrpSpPr/>
              <p:nvPr/>
            </p:nvGrpSpPr>
            <p:grpSpPr>
              <a:xfrm>
                <a:off x="3568836" y="632408"/>
                <a:ext cx="1024129" cy="806331"/>
                <a:chOff x="4514640" y="226235"/>
                <a:chExt cx="1024129" cy="806331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AE516BE-07C6-F353-E43C-FB6CF7A02444}"/>
                    </a:ext>
                  </a:extLst>
                </p:cNvPr>
                <p:cNvSpPr txBox="1"/>
                <p:nvPr/>
              </p:nvSpPr>
              <p:spPr>
                <a:xfrm>
                  <a:off x="4514640" y="226235"/>
                  <a:ext cx="1024129" cy="265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62626"/>
                      </a:solidFill>
                      <a:effectLst/>
                      <a:uLnTx/>
                      <a:uFillTx/>
                      <a:cs typeface="Calibri" panose="020F0502020204030204" pitchFamily="34" charset="0"/>
                    </a:rPr>
                    <a:t>Node - RED</a:t>
                  </a: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5DAEC63B-3299-BB3E-5918-E3D13F191134}"/>
                    </a:ext>
                  </a:extLst>
                </p:cNvPr>
                <p:cNvGrpSpPr/>
                <p:nvPr/>
              </p:nvGrpSpPr>
              <p:grpSpPr>
                <a:xfrm>
                  <a:off x="4799176" y="508867"/>
                  <a:ext cx="689077" cy="523699"/>
                  <a:chOff x="5292456" y="883742"/>
                  <a:chExt cx="689077" cy="523699"/>
                </a:xfrm>
              </p:grpSpPr>
              <p:sp>
                <p:nvSpPr>
                  <p:cNvPr id="109" name="Rectangle: Rounded Corners 108">
                    <a:extLst>
                      <a:ext uri="{FF2B5EF4-FFF2-40B4-BE49-F238E27FC236}">
                        <a16:creationId xmlns:a16="http://schemas.microsoft.com/office/drawing/2014/main" id="{A44F7428-1018-4936-4D06-EE5FFCA4841F}"/>
                      </a:ext>
                    </a:extLst>
                  </p:cNvPr>
                  <p:cNvSpPr/>
                  <p:nvPr/>
                </p:nvSpPr>
                <p:spPr>
                  <a:xfrm>
                    <a:off x="5292456" y="883742"/>
                    <a:ext cx="541991" cy="523699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FFC266">
                          <a:tint val="50000"/>
                          <a:satMod val="300000"/>
                        </a:srgbClr>
                      </a:gs>
                      <a:gs pos="35000">
                        <a:srgbClr val="FFC266">
                          <a:tint val="37000"/>
                          <a:satMod val="300000"/>
                        </a:srgbClr>
                      </a:gs>
                      <a:gs pos="100000">
                        <a:srgbClr val="FFC266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C266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EBEBEB">
                          <a:lumMod val="10000"/>
                        </a:srgb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10" name="Picture 109" descr="Dockerize Node-RED | sysrun.io">
                    <a:extLst>
                      <a:ext uri="{FF2B5EF4-FFF2-40B4-BE49-F238E27FC236}">
                        <a16:creationId xmlns:a16="http://schemas.microsoft.com/office/drawing/2014/main" id="{6D3566D5-8860-8394-24BA-3ADF6BD106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110" r="21577" b="5571"/>
                  <a:stretch/>
                </p:blipFill>
                <p:spPr bwMode="auto">
                  <a:xfrm>
                    <a:off x="5332282" y="914885"/>
                    <a:ext cx="649251" cy="4631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DACB64B-C7F5-2D0D-6EEB-FBE528C0BBBE}"/>
                  </a:ext>
                </a:extLst>
              </p:cNvPr>
              <p:cNvGrpSpPr/>
              <p:nvPr/>
            </p:nvGrpSpPr>
            <p:grpSpPr>
              <a:xfrm>
                <a:off x="3765423" y="1475025"/>
                <a:ext cx="717892" cy="252290"/>
                <a:chOff x="3526081" y="808788"/>
                <a:chExt cx="685800" cy="323850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59111408-960D-D8EE-08A5-D54388227C01}"/>
                    </a:ext>
                  </a:extLst>
                </p:cNvPr>
                <p:cNvSpPr/>
                <p:nvPr/>
              </p:nvSpPr>
              <p:spPr>
                <a:xfrm>
                  <a:off x="3840406" y="961188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0 h 76200"/>
                    <a:gd name="connsiteX1" fmla="*/ 57150 w 57150"/>
                    <a:gd name="connsiteY1" fmla="*/ 0 h 76200"/>
                    <a:gd name="connsiteX2" fmla="*/ 57150 w 57150"/>
                    <a:gd name="connsiteY2" fmla="*/ 76200 h 76200"/>
                    <a:gd name="connsiteX3" fmla="*/ 0 w 57150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76200">
                      <a:moveTo>
                        <a:pt x="0" y="0"/>
                      </a:moveTo>
                      <a:lnTo>
                        <a:pt x="57150" y="0"/>
                      </a:lnTo>
                      <a:lnTo>
                        <a:pt x="57150" y="762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6DC0AB87-B746-562F-E420-CAD33C4DD0A4}"/>
                    </a:ext>
                  </a:extLst>
                </p:cNvPr>
                <p:cNvSpPr/>
                <p:nvPr/>
              </p:nvSpPr>
              <p:spPr>
                <a:xfrm>
                  <a:off x="3840406" y="1075488"/>
                  <a:ext cx="57150" cy="57150"/>
                </a:xfrm>
                <a:custGeom>
                  <a:avLst/>
                  <a:gdLst>
                    <a:gd name="connsiteX0" fmla="*/ 0 w 57150"/>
                    <a:gd name="connsiteY0" fmla="*/ 0 h 57150"/>
                    <a:gd name="connsiteX1" fmla="*/ 57150 w 57150"/>
                    <a:gd name="connsiteY1" fmla="*/ 0 h 57150"/>
                    <a:gd name="connsiteX2" fmla="*/ 57150 w 57150"/>
                    <a:gd name="connsiteY2" fmla="*/ 57150 h 57150"/>
                    <a:gd name="connsiteX3" fmla="*/ 0 w 57150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57150">
                      <a:moveTo>
                        <a:pt x="0" y="0"/>
                      </a:moveTo>
                      <a:lnTo>
                        <a:pt x="57150" y="0"/>
                      </a:lnTo>
                      <a:lnTo>
                        <a:pt x="57150" y="57150"/>
                      </a:lnTo>
                      <a:lnTo>
                        <a:pt x="0" y="5715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4629CC22-A264-D767-B3AE-0561F29EB24D}"/>
                    </a:ext>
                  </a:extLst>
                </p:cNvPr>
                <p:cNvSpPr/>
                <p:nvPr/>
              </p:nvSpPr>
              <p:spPr>
                <a:xfrm>
                  <a:off x="3935656" y="1075488"/>
                  <a:ext cx="276225" cy="57150"/>
                </a:xfrm>
                <a:custGeom>
                  <a:avLst/>
                  <a:gdLst>
                    <a:gd name="connsiteX0" fmla="*/ 0 w 276225"/>
                    <a:gd name="connsiteY0" fmla="*/ 0 h 57150"/>
                    <a:gd name="connsiteX1" fmla="*/ 276225 w 276225"/>
                    <a:gd name="connsiteY1" fmla="*/ 0 h 57150"/>
                    <a:gd name="connsiteX2" fmla="*/ 276225 w 276225"/>
                    <a:gd name="connsiteY2" fmla="*/ 57150 h 57150"/>
                    <a:gd name="connsiteX3" fmla="*/ 0 w 276225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57150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57150"/>
                      </a:lnTo>
                      <a:lnTo>
                        <a:pt x="0" y="5715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130687B8-5E95-60F8-CAD9-0983C078D1A0}"/>
                    </a:ext>
                  </a:extLst>
                </p:cNvPr>
                <p:cNvSpPr/>
                <p:nvPr/>
              </p:nvSpPr>
              <p:spPr>
                <a:xfrm>
                  <a:off x="3526081" y="1075488"/>
                  <a:ext cx="276225" cy="57150"/>
                </a:xfrm>
                <a:custGeom>
                  <a:avLst/>
                  <a:gdLst>
                    <a:gd name="connsiteX0" fmla="*/ 0 w 276225"/>
                    <a:gd name="connsiteY0" fmla="*/ 0 h 57150"/>
                    <a:gd name="connsiteX1" fmla="*/ 276225 w 276225"/>
                    <a:gd name="connsiteY1" fmla="*/ 0 h 57150"/>
                    <a:gd name="connsiteX2" fmla="*/ 276225 w 276225"/>
                    <a:gd name="connsiteY2" fmla="*/ 57150 h 57150"/>
                    <a:gd name="connsiteX3" fmla="*/ 0 w 276225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5" h="57150">
                      <a:moveTo>
                        <a:pt x="0" y="0"/>
                      </a:moveTo>
                      <a:lnTo>
                        <a:pt x="276225" y="0"/>
                      </a:lnTo>
                      <a:lnTo>
                        <a:pt x="276225" y="57150"/>
                      </a:lnTo>
                      <a:lnTo>
                        <a:pt x="0" y="5715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0DB6F183-B12D-A761-DCFA-AF85235DD4A8}"/>
                    </a:ext>
                  </a:extLst>
                </p:cNvPr>
                <p:cNvSpPr/>
                <p:nvPr/>
              </p:nvSpPr>
              <p:spPr>
                <a:xfrm>
                  <a:off x="3564181" y="808788"/>
                  <a:ext cx="609600" cy="152400"/>
                </a:xfrm>
                <a:custGeom>
                  <a:avLst/>
                  <a:gdLst>
                    <a:gd name="connsiteX0" fmla="*/ 575501 w 609600"/>
                    <a:gd name="connsiteY0" fmla="*/ 0 h 152400"/>
                    <a:gd name="connsiteX1" fmla="*/ 34100 w 609600"/>
                    <a:gd name="connsiteY1" fmla="*/ 0 h 152400"/>
                    <a:gd name="connsiteX2" fmla="*/ 0 w 609600"/>
                    <a:gd name="connsiteY2" fmla="*/ 34100 h 152400"/>
                    <a:gd name="connsiteX3" fmla="*/ 0 w 609600"/>
                    <a:gd name="connsiteY3" fmla="*/ 118300 h 152400"/>
                    <a:gd name="connsiteX4" fmla="*/ 34100 w 609600"/>
                    <a:gd name="connsiteY4" fmla="*/ 152400 h 152400"/>
                    <a:gd name="connsiteX5" fmla="*/ 575501 w 609600"/>
                    <a:gd name="connsiteY5" fmla="*/ 152400 h 152400"/>
                    <a:gd name="connsiteX6" fmla="*/ 609600 w 609600"/>
                    <a:gd name="connsiteY6" fmla="*/ 118300 h 152400"/>
                    <a:gd name="connsiteX7" fmla="*/ 609600 w 609600"/>
                    <a:gd name="connsiteY7" fmla="*/ 34100 h 152400"/>
                    <a:gd name="connsiteX8" fmla="*/ 575501 w 609600"/>
                    <a:gd name="connsiteY8" fmla="*/ 0 h 152400"/>
                    <a:gd name="connsiteX9" fmla="*/ 95250 w 609600"/>
                    <a:gd name="connsiteY9" fmla="*/ 95250 h 152400"/>
                    <a:gd name="connsiteX10" fmla="*/ 76200 w 609600"/>
                    <a:gd name="connsiteY10" fmla="*/ 76200 h 152400"/>
                    <a:gd name="connsiteX11" fmla="*/ 95250 w 609600"/>
                    <a:gd name="connsiteY11" fmla="*/ 57150 h 152400"/>
                    <a:gd name="connsiteX12" fmla="*/ 114300 w 609600"/>
                    <a:gd name="connsiteY12" fmla="*/ 76200 h 152400"/>
                    <a:gd name="connsiteX13" fmla="*/ 95250 w 609600"/>
                    <a:gd name="connsiteY13" fmla="*/ 95250 h 152400"/>
                    <a:gd name="connsiteX14" fmla="*/ 190500 w 609600"/>
                    <a:gd name="connsiteY14" fmla="*/ 95250 h 152400"/>
                    <a:gd name="connsiteX15" fmla="*/ 171450 w 609600"/>
                    <a:gd name="connsiteY15" fmla="*/ 76200 h 152400"/>
                    <a:gd name="connsiteX16" fmla="*/ 190500 w 609600"/>
                    <a:gd name="connsiteY16" fmla="*/ 57150 h 152400"/>
                    <a:gd name="connsiteX17" fmla="*/ 209550 w 609600"/>
                    <a:gd name="connsiteY17" fmla="*/ 76200 h 152400"/>
                    <a:gd name="connsiteX18" fmla="*/ 190500 w 609600"/>
                    <a:gd name="connsiteY18" fmla="*/ 95250 h 152400"/>
                    <a:gd name="connsiteX19" fmla="*/ 285750 w 609600"/>
                    <a:gd name="connsiteY19" fmla="*/ 95250 h 152400"/>
                    <a:gd name="connsiteX20" fmla="*/ 266700 w 609600"/>
                    <a:gd name="connsiteY20" fmla="*/ 76200 h 152400"/>
                    <a:gd name="connsiteX21" fmla="*/ 285750 w 609600"/>
                    <a:gd name="connsiteY21" fmla="*/ 57150 h 152400"/>
                    <a:gd name="connsiteX22" fmla="*/ 304800 w 609600"/>
                    <a:gd name="connsiteY22" fmla="*/ 76200 h 152400"/>
                    <a:gd name="connsiteX23" fmla="*/ 285750 w 609600"/>
                    <a:gd name="connsiteY23" fmla="*/ 9525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9600" h="152400">
                      <a:moveTo>
                        <a:pt x="575501" y="0"/>
                      </a:moveTo>
                      <a:lnTo>
                        <a:pt x="34100" y="0"/>
                      </a:lnTo>
                      <a:cubicBezTo>
                        <a:pt x="15267" y="0"/>
                        <a:pt x="0" y="15267"/>
                        <a:pt x="0" y="34100"/>
                      </a:cubicBezTo>
                      <a:lnTo>
                        <a:pt x="0" y="118300"/>
                      </a:lnTo>
                      <a:cubicBezTo>
                        <a:pt x="0" y="137133"/>
                        <a:pt x="15267" y="152400"/>
                        <a:pt x="34100" y="152400"/>
                      </a:cubicBezTo>
                      <a:lnTo>
                        <a:pt x="575501" y="152400"/>
                      </a:lnTo>
                      <a:cubicBezTo>
                        <a:pt x="594333" y="152400"/>
                        <a:pt x="609600" y="137133"/>
                        <a:pt x="609600" y="118300"/>
                      </a:cubicBezTo>
                      <a:lnTo>
                        <a:pt x="609600" y="34100"/>
                      </a:lnTo>
                      <a:cubicBezTo>
                        <a:pt x="609600" y="15267"/>
                        <a:pt x="594333" y="0"/>
                        <a:pt x="575501" y="0"/>
                      </a:cubicBezTo>
                      <a:close/>
                      <a:moveTo>
                        <a:pt x="95250" y="95250"/>
                      </a:moveTo>
                      <a:cubicBezTo>
                        <a:pt x="84729" y="95250"/>
                        <a:pt x="76200" y="86721"/>
                        <a:pt x="76200" y="76200"/>
                      </a:cubicBezTo>
                      <a:cubicBezTo>
                        <a:pt x="76200" y="65679"/>
                        <a:pt x="84729" y="57150"/>
                        <a:pt x="95250" y="57150"/>
                      </a:cubicBezTo>
                      <a:cubicBezTo>
                        <a:pt x="105771" y="57150"/>
                        <a:pt x="114300" y="65679"/>
                        <a:pt x="114300" y="76200"/>
                      </a:cubicBezTo>
                      <a:cubicBezTo>
                        <a:pt x="114300" y="86721"/>
                        <a:pt x="105771" y="95250"/>
                        <a:pt x="95250" y="95250"/>
                      </a:cubicBezTo>
                      <a:close/>
                      <a:moveTo>
                        <a:pt x="190500" y="95250"/>
                      </a:moveTo>
                      <a:cubicBezTo>
                        <a:pt x="179979" y="95250"/>
                        <a:pt x="171450" y="86721"/>
                        <a:pt x="171450" y="76200"/>
                      </a:cubicBezTo>
                      <a:cubicBezTo>
                        <a:pt x="171450" y="65679"/>
                        <a:pt x="179979" y="57150"/>
                        <a:pt x="190500" y="57150"/>
                      </a:cubicBezTo>
                      <a:cubicBezTo>
                        <a:pt x="201021" y="57150"/>
                        <a:pt x="209550" y="65679"/>
                        <a:pt x="209550" y="76200"/>
                      </a:cubicBezTo>
                      <a:cubicBezTo>
                        <a:pt x="209550" y="86721"/>
                        <a:pt x="201021" y="95250"/>
                        <a:pt x="190500" y="95250"/>
                      </a:cubicBezTo>
                      <a:close/>
                      <a:moveTo>
                        <a:pt x="285750" y="95250"/>
                      </a:moveTo>
                      <a:cubicBezTo>
                        <a:pt x="275229" y="95250"/>
                        <a:pt x="266700" y="86721"/>
                        <a:pt x="266700" y="76200"/>
                      </a:cubicBezTo>
                      <a:cubicBezTo>
                        <a:pt x="266700" y="65679"/>
                        <a:pt x="275229" y="57150"/>
                        <a:pt x="285750" y="57150"/>
                      </a:cubicBezTo>
                      <a:cubicBezTo>
                        <a:pt x="296271" y="57150"/>
                        <a:pt x="304800" y="65679"/>
                        <a:pt x="304800" y="76200"/>
                      </a:cubicBezTo>
                      <a:cubicBezTo>
                        <a:pt x="304800" y="86721"/>
                        <a:pt x="296271" y="95250"/>
                        <a:pt x="285750" y="952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266">
                        <a:tint val="50000"/>
                        <a:satMod val="300000"/>
                      </a:srgbClr>
                    </a:gs>
                    <a:gs pos="35000">
                      <a:srgbClr val="FFC266">
                        <a:tint val="37000"/>
                        <a:satMod val="300000"/>
                      </a:srgbClr>
                    </a:gs>
                    <a:gs pos="100000">
                      <a:srgbClr val="FFC26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FC266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EBEBEB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Arrow: Up-Down 99">
                <a:extLst>
                  <a:ext uri="{FF2B5EF4-FFF2-40B4-BE49-F238E27FC236}">
                    <a16:creationId xmlns:a16="http://schemas.microsoft.com/office/drawing/2014/main" id="{A65748E8-85D4-5916-8AC7-F3337CB9F357}"/>
                  </a:ext>
                </a:extLst>
              </p:cNvPr>
              <p:cNvSpPr/>
              <p:nvPr/>
            </p:nvSpPr>
            <p:spPr>
              <a:xfrm>
                <a:off x="4426509" y="1783442"/>
                <a:ext cx="122955" cy="517897"/>
              </a:xfrm>
              <a:prstGeom prst="upDownArrow">
                <a:avLst/>
              </a:prstGeom>
              <a:solidFill>
                <a:srgbClr val="FFC266"/>
              </a:solidFill>
              <a:ln w="9525" cap="flat">
                <a:solidFill>
                  <a:srgbClr val="E28700">
                    <a:lumMod val="60000"/>
                    <a:lumOff val="40000"/>
                  </a:srgb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A5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A3F5C94-0224-3B09-15F6-010DF513F4FF}"/>
                  </a:ext>
                </a:extLst>
              </p:cNvPr>
              <p:cNvSpPr txBox="1"/>
              <p:nvPr/>
            </p:nvSpPr>
            <p:spPr>
              <a:xfrm>
                <a:off x="4064801" y="2049937"/>
                <a:ext cx="846369" cy="26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500" b="1" kern="0" dirty="0">
                    <a:solidFill>
                      <a:srgbClr val="262626"/>
                    </a:solidFill>
                    <a:cs typeface="Calibri" panose="020F0502020204030204" pitchFamily="34" charset="0"/>
                  </a:rPr>
                  <a:t>Database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073EE4-3046-EBB2-EE4D-1197B8BFFD15}"/>
                  </a:ext>
                </a:extLst>
              </p:cNvPr>
              <p:cNvSpPr/>
              <p:nvPr/>
            </p:nvSpPr>
            <p:spPr>
              <a:xfrm>
                <a:off x="406446" y="2809507"/>
                <a:ext cx="1265492" cy="523699"/>
              </a:xfrm>
              <a:prstGeom prst="rect">
                <a:avLst/>
              </a:prstGeom>
              <a:solidFill>
                <a:srgbClr val="5F5F5F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aAGV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Fleet management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808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4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4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4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7212A-B232-A104-F579-D2CDA9528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33" y="757049"/>
            <a:ext cx="4928291" cy="1035781"/>
          </a:xfrm>
        </p:spPr>
        <p:txBody>
          <a:bodyPr anchor="ctr">
            <a:noAutofit/>
          </a:bodyPr>
          <a:lstStyle/>
          <a:p>
            <a:br>
              <a:rPr lang="en-US" sz="3600" dirty="0"/>
            </a:br>
            <a:r>
              <a:rPr lang="ro-RO" sz="3200" b="1" dirty="0">
                <a:latin typeface="+mn-lt"/>
                <a:ea typeface="+mn-ea"/>
                <a:cs typeface="+mn-cs"/>
              </a:rPr>
              <a:t>Funcționarea</a:t>
            </a:r>
            <a:r>
              <a:rPr lang="ro-RO" sz="3600" b="1" dirty="0">
                <a:latin typeface="+mn-lt"/>
                <a:ea typeface="+mn-ea"/>
                <a:cs typeface="+mn-cs"/>
              </a:rPr>
              <a:t> sistemului</a:t>
            </a:r>
            <a:endParaRPr 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FE366-6C92-8938-BACA-C3C968F1F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3010"/>
          <a:stretch/>
        </p:blipFill>
        <p:spPr>
          <a:xfrm>
            <a:off x="6205755" y="103918"/>
            <a:ext cx="4942614" cy="6307267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F549-A8CA-3D2D-CBE6-FB51B29C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98BA4-25C8-B9F1-04E5-A63BABF2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2ABB3B-975D-A89D-B0D5-D4A62073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91411"/>
            <a:ext cx="5463067" cy="2597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o-RO" sz="2000" dirty="0"/>
          </a:p>
          <a:p>
            <a:pPr>
              <a:lnSpc>
                <a:spcPct val="100000"/>
              </a:lnSpc>
            </a:pPr>
            <a:r>
              <a:rPr lang="ro-RO" sz="2000" dirty="0"/>
              <a:t>Odată salvate, datele sunt citite din fișierul CSV, după care necesită a fi transformate astfel încât să poată fi utilizate în continuare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</a:t>
            </a:r>
            <a:r>
              <a:rPr lang="ro-RO" sz="2000" dirty="0"/>
              <a:t>lterior vor fi generate </a:t>
            </a:r>
            <a:r>
              <a:rPr lang="en-US" sz="2000" dirty="0" err="1"/>
              <a:t>grafice</a:t>
            </a:r>
            <a:r>
              <a:rPr lang="ro-RO" sz="2000" dirty="0"/>
              <a:t>le</a:t>
            </a:r>
            <a:r>
              <a:rPr lang="en-US" sz="2000" dirty="0"/>
              <a:t> Pareto </a:t>
            </a:r>
            <a:r>
              <a:rPr lang="ro-RO" sz="2000" dirty="0"/>
              <a:t>ș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o-RO" sz="2000" dirty="0"/>
              <a:t>o hartă </a:t>
            </a:r>
            <a:r>
              <a:rPr lang="en-US" sz="2000" dirty="0" err="1"/>
              <a:t>termic</a:t>
            </a:r>
            <a:r>
              <a:rPr lang="ro-RO" sz="2000" dirty="0"/>
              <a:t>ă </a:t>
            </a:r>
            <a:r>
              <a:rPr lang="en-US" sz="2000" dirty="0"/>
              <a:t>c</a:t>
            </a:r>
            <a:r>
              <a:rPr lang="ro-RO" sz="2000" dirty="0"/>
              <a:t>e va reprezenta</a:t>
            </a:r>
            <a:r>
              <a:rPr lang="en-US" sz="2000" dirty="0"/>
              <a:t> </a:t>
            </a:r>
            <a:r>
              <a:rPr lang="en-US" sz="2000" dirty="0" err="1"/>
              <a:t>coordonatele</a:t>
            </a:r>
            <a:r>
              <a:rPr lang="en-US" sz="2000" dirty="0"/>
              <a:t> </a:t>
            </a:r>
            <a:r>
              <a:rPr lang="en-US" sz="2000" dirty="0" err="1"/>
              <a:t>aAGV-ului</a:t>
            </a:r>
            <a:r>
              <a:rPr lang="en-US" sz="2000" dirty="0"/>
              <a:t> de la </a:t>
            </a:r>
            <a:r>
              <a:rPr lang="en-US" sz="2000" dirty="0" err="1"/>
              <a:t>momentele</a:t>
            </a:r>
            <a:r>
              <a:rPr lang="en-US" sz="2000" dirty="0"/>
              <a:t> </a:t>
            </a:r>
            <a:r>
              <a:rPr lang="ro-RO" sz="2000" dirty="0"/>
              <a:t>î</a:t>
            </a:r>
            <a:r>
              <a:rPr lang="en-US" sz="2000" dirty="0" err="1"/>
              <a:t>nt</a:t>
            </a:r>
            <a:r>
              <a:rPr lang="ro-RO" sz="2000" dirty="0"/>
              <a:t>â</a:t>
            </a:r>
            <a:r>
              <a:rPr lang="en-US" sz="2000" dirty="0" err="1"/>
              <a:t>mpl</a:t>
            </a:r>
            <a:r>
              <a:rPr lang="ro-RO" sz="2000" dirty="0"/>
              <a:t>ă</a:t>
            </a:r>
            <a:r>
              <a:rPr lang="en-US" sz="2000" dirty="0" err="1"/>
              <a:t>rii</a:t>
            </a:r>
            <a:r>
              <a:rPr lang="en-US" sz="2000" dirty="0"/>
              <a:t> </a:t>
            </a:r>
            <a:r>
              <a:rPr lang="en-US" sz="2000" dirty="0" err="1"/>
              <a:t>acelor</a:t>
            </a:r>
            <a:r>
              <a:rPr lang="en-US" sz="2000" dirty="0"/>
              <a:t> </a:t>
            </a:r>
            <a:r>
              <a:rPr lang="en-US" sz="2000" dirty="0" err="1"/>
              <a:t>eveniment</a:t>
            </a:r>
            <a:r>
              <a:rPr lang="ro-RO" sz="2000" dirty="0"/>
              <a:t>e.</a:t>
            </a:r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5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40B7-B28D-8BAC-2E26-F8DC156C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8" y="4482544"/>
            <a:ext cx="4388213" cy="1905232"/>
          </a:xfrm>
        </p:spPr>
        <p:txBody>
          <a:bodyPr anchor="ctr">
            <a:normAutofit/>
          </a:bodyPr>
          <a:lstStyle/>
          <a:p>
            <a:pPr algn="ctr"/>
            <a:r>
              <a:rPr lang="ro-RO" sz="3200" b="1" kern="1200" dirty="0">
                <a:effectLst/>
                <a:latin typeface="+mn-lt"/>
                <a:ea typeface="+mj-ea"/>
                <a:cs typeface="+mj-cs"/>
              </a:rPr>
              <a:t>Transformarea datelor (1)</a:t>
            </a:r>
            <a:endParaRPr lang="en-US" sz="3200" dirty="0">
              <a:latin typeface="+mn-lt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DFFE1-7F99-06FA-A183-98E733EB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46947"/>
            <a:ext cx="4342085" cy="2785735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03FCC-DB78-2703-DB1D-5659BD030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r="30324" b="2"/>
          <a:stretch/>
        </p:blipFill>
        <p:spPr>
          <a:xfrm>
            <a:off x="5119252" y="165019"/>
            <a:ext cx="6234548" cy="3808726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8661-AC08-2042-49F9-C000D00D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85" y="4359216"/>
            <a:ext cx="6586915" cy="190523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2000" dirty="0"/>
              <a:t>Pentru aceasta sunt necesare:</a:t>
            </a:r>
          </a:p>
          <a:p>
            <a:pPr>
              <a:lnSpc>
                <a:spcPct val="100000"/>
              </a:lnSpc>
            </a:pPr>
            <a:r>
              <a:rPr lang="ro-RO" sz="2000" dirty="0"/>
              <a:t>Verificarea originii declanșatorului;</a:t>
            </a:r>
          </a:p>
          <a:p>
            <a:pPr>
              <a:lnSpc>
                <a:spcPct val="100000"/>
              </a:lnSpc>
            </a:pPr>
            <a:r>
              <a:rPr lang="ro-RO" sz="2000" dirty="0"/>
              <a:t>Crearea </a:t>
            </a:r>
            <a:r>
              <a:rPr lang="ro-RO" sz="2000" i="1" dirty="0"/>
              <a:t>msg.pred</a:t>
            </a:r>
            <a:r>
              <a:rPr lang="ro-RO" sz="2000" dirty="0"/>
              <a:t>: o matrice ce ce conține datele pentru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ro-RO" sz="2000" dirty="0"/>
              <a:t>eveniment.</a:t>
            </a:r>
            <a:endParaRPr lang="en-US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9B8F3E-A398-8600-F1B8-160713D6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FC083-B3AB-7FD1-3BF4-39968368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DB4F5-1E93-43A1-0D29-53F89B93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7" y="940766"/>
            <a:ext cx="4839319" cy="1035781"/>
          </a:xfrm>
        </p:spPr>
        <p:txBody>
          <a:bodyPr anchor="ctr">
            <a:noAutofit/>
          </a:bodyPr>
          <a:lstStyle/>
          <a:p>
            <a:r>
              <a:rPr lang="ro-RO" sz="3200" b="1" kern="1200" dirty="0">
                <a:effectLst/>
                <a:latin typeface="+mn-lt"/>
                <a:ea typeface="+mj-ea"/>
                <a:cs typeface="+mj-cs"/>
              </a:rPr>
              <a:t>Transformarea datelor (2)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84D2DF8-32CE-ABF8-5771-82B690D1A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597" y="2491425"/>
                <a:ext cx="5929128" cy="3889621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o-RO" sz="2000" dirty="0"/>
                  <a:t>Crearea vectorul</a:t>
                </a:r>
                <a:r>
                  <a:rPr lang="en-US" sz="2000" dirty="0" err="1"/>
                  <a:t>ui</a:t>
                </a:r>
                <a:r>
                  <a:rPr lang="ro-RO" sz="2000" dirty="0"/>
                  <a:t> pentru</a:t>
                </a:r>
                <a:r>
                  <a:rPr lang="en-US" sz="2000" dirty="0"/>
                  <a:t> c</a:t>
                </a:r>
                <a:r>
                  <a:rPr lang="ro-RO" sz="2000" dirty="0"/>
                  <a:t>ategoriile evenimentelor;</a:t>
                </a:r>
              </a:p>
              <a:p>
                <a:pPr>
                  <a:lnSpc>
                    <a:spcPct val="100000"/>
                  </a:lnSpc>
                </a:pPr>
                <a:r>
                  <a:rPr lang="ro-RO" sz="2000" dirty="0"/>
                  <a:t>Verificarea folosirii filtrului pentru categorie;</a:t>
                </a:r>
              </a:p>
              <a:p>
                <a:pPr>
                  <a:lnSpc>
                    <a:spcPct val="100000"/>
                  </a:lnSpc>
                </a:pPr>
                <a:r>
                  <a:rPr lang="ro-RO" sz="2000" dirty="0"/>
                  <a:t>Calcularea numărului total de evenimente pentru perioada selectată;</a:t>
                </a:r>
              </a:p>
              <a:p>
                <a:pPr>
                  <a:lnSpc>
                    <a:spcPct val="100000"/>
                  </a:lnSpc>
                </a:pPr>
                <a:r>
                  <a:rPr lang="ro-RO" sz="2000" dirty="0"/>
                  <a:t>Calcularea numărului de evenimente pentru fiecare categorie (tip);</a:t>
                </a:r>
              </a:p>
              <a:p>
                <a:pPr>
                  <a:lnSpc>
                    <a:spcPct val="100000"/>
                  </a:lnSpc>
                </a:pPr>
                <a:r>
                  <a:rPr lang="ro-RO" sz="2000" dirty="0"/>
                  <a:t>Media fiecărui tip de eveniment: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o-RO" sz="2000" i="1" dirty="0"/>
                  <a:t>Media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𝑁𝑟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𝑒𝑣𝑒𝑛𝑖𝑚𝑒𝑛𝑡𝑒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𝑢𝑛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𝑎𝑛𝑢𝑚𝑖𝑡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𝑡𝑖𝑝</m:t>
                        </m:r>
                      </m:num>
                      <m:den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𝑁𝑟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o-RO" sz="2000" b="0" i="1" smtClean="0">
                            <a:latin typeface="Cambria Math" panose="02040503050406030204" pitchFamily="18" charset="0"/>
                          </a:rPr>
                          <m:t>𝑒𝑣𝑒𝑛𝑖𝑚𝑒𝑛𝑡𝑒</m:t>
                        </m:r>
                      </m:den>
                    </m:f>
                  </m:oMath>
                </a14:m>
                <a:r>
                  <a:rPr lang="ro-RO" sz="2000" i="1" dirty="0">
                    <a:cs typeface="Calibri" panose="020F0502020204030204" pitchFamily="34" charset="0"/>
                  </a:rPr>
                  <a:t> *100</a:t>
                </a:r>
                <a:endParaRPr lang="en-US" sz="2000" i="1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84D2DF8-32CE-ABF8-5771-82B690D1A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597" y="2491425"/>
                <a:ext cx="5929128" cy="3889621"/>
              </a:xfr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43951F-8326-B315-0323-ED01710AE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4" r="-2" b="-1595"/>
          <a:stretch/>
        </p:blipFill>
        <p:spPr>
          <a:xfrm>
            <a:off x="7042397" y="63471"/>
            <a:ext cx="4311403" cy="6364593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E0E0-7693-9DA9-A80C-73D4E6E5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Balteanu Andreea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738A8-972D-5CAF-C2B4-11549C7B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B8F254-0248-4312-998B-68741EC9849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10C21-085B-1105-1FAF-2CEB544F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85" y="3930305"/>
            <a:ext cx="4133676" cy="2437244"/>
          </a:xfrm>
        </p:spPr>
        <p:txBody>
          <a:bodyPr anchor="ctr">
            <a:normAutofit/>
          </a:bodyPr>
          <a:lstStyle/>
          <a:p>
            <a:pPr algn="ctr"/>
            <a:r>
              <a:rPr lang="ro-RO" sz="3200" b="1" kern="1200" dirty="0">
                <a:effectLst/>
                <a:latin typeface="+mn-lt"/>
                <a:ea typeface="+mj-ea"/>
                <a:cs typeface="+mj-cs"/>
              </a:rPr>
              <a:t>Transformarea datelor (3)</a:t>
            </a:r>
            <a:endParaRPr lang="en-US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5387F8-EC6C-FD0D-866A-21F7C2E8A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04" y="0"/>
            <a:ext cx="3125204" cy="2811320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2BA9-2357-4660-DCD9-95B6A3E2D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anchor="ctr">
            <a:normAutofit/>
          </a:bodyPr>
          <a:lstStyle/>
          <a:p>
            <a:endParaRPr lang="ro-RO" sz="2000" kern="1200" dirty="0"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ro-RO" sz="2400" dirty="0">
                <a:latin typeface="Calibri" panose="020F0502020204030204" pitchFamily="34" charset="0"/>
              </a:rPr>
              <a:t>Pentru heatmap, trebuie apoi realizate:</a:t>
            </a:r>
          </a:p>
          <a:p>
            <a:r>
              <a:rPr lang="ro-RO" sz="2400" dirty="0">
                <a:latin typeface="Calibri" panose="020F0502020204030204" pitchFamily="34" charset="0"/>
              </a:rPr>
              <a:t>Crearea vectorului de locații și a instrucțiunilor pentru desenarea cercurilor acestora;</a:t>
            </a:r>
          </a:p>
          <a:p>
            <a:r>
              <a:rPr lang="ro-RO" sz="2400" dirty="0">
                <a:latin typeface="Calibri" panose="020F0502020204030204" pitchFamily="34" charset="0"/>
              </a:rPr>
              <a:t>Concatenarea instrucțiunilor hărții cu cele ale cercurilor, ce reprezintă locațiile evenimentelor.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A83AB-B91F-5B57-82D1-B60CF230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F254-0248-4312-998B-68741EC9849F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12BE2-E19B-DA95-DD67-5DF4D209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Balteanu Andreea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B24A2-9B69-5641-A503-7139E3B5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74" y="1521231"/>
            <a:ext cx="4203569" cy="2019646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27441-E9F8-F5A8-63DB-78B6F834E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499" y="0"/>
            <a:ext cx="3449275" cy="3555915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576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IAAAAAAAAAAwAAAAMAAAAA/////wQAJwwAAAAAAAAAAAAAIAD///////////////8AAAD///////////////8DAAAAAgD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yNtJzcscgFBrUykGWiRXvoFAAAAAAADAAAAAAADAAAAAwADAAAAAAADAAAAAwADAAMA////////BAAAAAMAEAAL+O721tZtZUiK/Ycw81qmgAUAAAABAAMAAAACAAMAAAABAAMAAAACAP///////w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AMAAAAAAAAAAAAACAB////////////////AAAA////////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gEDAAAAAwD///////8lAAZMaW5rZWRTaGFwZVByZXNlbnRhdGlvblNldHRpbmdzRGF0YV8wBQAAAAEABAAAAAAABAAAAAIA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CNtJzcscgFBrUykGWiRXvoDRGF0YQAbAAAABExpbmtlZFNoYXBlRGF0YQAFAAAAAAACTmFtZQAZAAAATGlua2VkU2hhcGVzRGF0YVByb3BlcnR5ABBWZXJzaW9uAAAAAAAJTGFzdFdyaXRlACid9/OIAQAAAAEA/////50AnQAAAAVfaWQAEAAAAAT47vbW1m1lSIr9hzDzWqaAA0RhdGEAKgAAAAhQcmVzZW50YXRpb25TY2FubmVkRm9yTGlua2VkU2hhcGVzAAEAAk5hbWUAJAAAAExpbmtlZFNoYXBlUHJlc2VudGF0aW9uU2V0dGluZ3NEYXRhABBWZXJzaW9uAAAAAAAJTGFzdFdyaXRlAHad9/OI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  <p:tag name="UNDO_REDO_REVISION" val="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7012618-05cd-453a-b52c-a829549bde2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f621849-d16d-43ac-b87a-3fdc68f4fce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d0f9702c-5438-46e2-83a8-66fdd2e0c8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75012b6-e66d-4a36-a5ac-f537f6f2e9c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040ada7-e8c5-44b8-bd63-695cfd0aece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34697e6-b0d0-4e76-8d84-9cc9efe8775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437d978-59eb-474b-b10d-1b93ac09eb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a1104ed-c9a2-4f2b-99ec-d683d51574f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5ae48bf-9fb2-4365-a1ea-53df7737879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d060fc3-8489-40da-982e-bdcd80945a9b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cd270c5-f887-435a-8139-a43e3738f0a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dd3b76f7-0507-4761-9740-ec66e4adc8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76ac30b-fda2-45f0-a9e1-aad1d6ef5e7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55426e2-54cb-4f44-8963-d50c203dd8f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9924c73-a5be-4262-9941-8ba6d0944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bbb7c713-65f9-418f-839a-d98ba5d276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c3e8698-3e7e-4f21-ada9-e20f108d97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8831086-822b-4639-95fb-0ddf44da0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664e224-2d57-4496-b1da-60d0800868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e027d1f-fb83-44b1-ab9f-d9fb7c8b45c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EMPOWER_OVERLAY_IGNORE" val="Yes please."/>
  <p:tag name="MIO_SELECTION_PROXY" val="0000010d-0009-0000-436b-ee3d000000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a19ad81-8ed9-4575-9576-e2587ebf271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cba71d4-defa-4653-8f5f-8eded9a5381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bb74670-c0e5-4374-b2bc-f482fb255f5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dbe03199-b2d9-498e-9ec9-1a7037ee720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8cd0161-99e4-44ab-bfb2-24cd0cc0256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6730353-a212-4d98-beec-918561d7da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55c8fa1-98dc-40bc-aea5-004be2b731d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8fe64e4-8284-497b-9b7b-50b37f6cdc8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8837252-4334-4954-85b8-8453833013a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3b639c6-6d0d-4b92-b8b0-58196aa5201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OUPSHAPEHOST_RUNTIMEID" val="ad3c49f8-00dc-4845-b9bd-6e4c1c0ceea3"/>
  <p:tag name="MIO_SKIP_CDCHECK" val="true"/>
  <p:tag name="EMPOWER_OVERLAY_IGNORE" val="Yes please."/>
  <p:tag name="GANTT_GROUP_SHAPE" val="Yes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b7ef4cdf-0901-404c-a0b4-beab7e65e16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a31a6ba-18ab-4967-b124-4dc6b53a3ca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b2241e1b-5e4c-424f-82fa-ad5d2702cb1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dcb9484-4813-4a72-b0ea-57d71e8d9af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fa744f18-6693-46ce-926e-346bbc7d6b4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513b536-9ab6-43ca-bb60-f596e96652d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a5aca50-47bd-4ba9-9126-0ae93dd121b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4c5fe07-a868-40d6-a714-3732e2932c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a2fc51d-d3d7-4152-9cfa-aaf036f49f0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b840b9fa-9f50-4e39-9fcb-e245e58f8d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09b626dd-92a5-4b97-afea-4459169ca4ba"/>
  <p:tag name="GANTT_DATA" val="Yes."/>
  <p:tag name="MIN_VERSION_NEEDED" val="8.4.100.0"/>
  <p:tag name="RUNTIME_ID" val="9ed69706-edad-44b8-8758-e3e1cd715fd0"/>
  <p:tag name="LAST_RENDER_ID" val="b8258e15-80ff-424c-99e6-2a74913fabe9"/>
  <p:tag name="EMPOWERCHARTSPROPERTIES_A_0" val="AAAAAAH//////////wEAAAAAAAAAAAAAACoqIFRoaXMgaXMgYSBMaXRlREIgZmlsZSAqKgeCAWIAAABo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DAAAAAAAAAAg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wAAAAAAAAAAwAAAAMAAAAA/////w4A2QkAAAAAAAAAAAAAIAD///////////////8AAAD///////////////8DAAAADQD///////8DAAAACQD///////8DAAAACQD///////8DAAAACQ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z4yuPCTCaZAqeKMnPGAbaIFAAAAAAADAAAABQADAAAAAQADAAAABQD///////8DAAAABQD///////8DAAEA////////BAAAAAMAEAALuuNot7OwBUO32C7QB/xWxAUAAAABAAMAAAAHAAMAAAAIAAQAAQD///////8EAAAABAAQAAvB1Zs0cJ68RKb6MzWxEWOyBQAAAAIAAwAAAAwAAwAAAAoABQADAP///////wQAAAAFABAACwdiIOovYt9Jidh+aBkUKfcFAAAAAwADAAAABgADAAAAAgADAAAABwADAAAAAgADAAAACQADAAAAAgAGAAEA////////BAAAAAYAEAALrk4AyXSSe0mtdYzqIfOLzwUAAAAEAAMAAAAIAAMAAAAFAAcAAgD///////8EAAAABwAQAAupc6R/UgZ6SKf/ae62Z+vQBQAAAAUAAwAAAAoAAwAAAAMAAwAAAAkAAwAAAAUACAABAP///////wQAAAAIABAAC1rIebj8AAFJnYPS6Q6opVsgAAAAAAADAAAAAwADAAAABgAJAAQA////////BAAAAAkAEAALI0V3IfRUU0iVznb+qN323yAAAAABAAMAAAANAAMAAAALAAMAAAAAAAMAAAAHAAMAAAAAAAMAAAAFAAMAAAAAAP///////woAAQD///////8EAAAACgAQAAscM11qDTXvQ4EKL1hoVBm+IAAAAAIAAwAAAAQAAwAAAAcACwABAP///////wQAAAALABAAC8jpySwnM8dKtbCGSlRo9VghAAAAAAADAAAACQADAAAADAAMAAEA////////BAAAAAwAEAALzsXLL2JdC02o7VkILY7kOCAAAAADAAMAAAALAAMAAAAEAA0AAQD///////8EAAAADQAQAAvVdSUJYOecRIyeZTbrpfGOIAAAAAQAAwAAAAAAAwAAAA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OAA8KAAAAAAAAAAAAACAB////////////////AAAA////////////////BAAAAAUA////////BAAAAAI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N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LAAZEYXRlTGluZXNfMAUAAAAAAAQAAAAFAAQAAAAJAAQAAAAAAAQAAAAJAAMAAwEDAAAAAwD///////8TAAZHbG9iYWxSZW5kZXJJbmZvc18xBQAAAAEABAAAAAoABAAAAAsABAAAAAkABAAAAAQABAAAAAAABAAAAAQABAADAQMAAAAEAP///////wwABkhpZ2hsaWdodHNfMAUAAAACAAQAAAAGAAQAAAAHAAQAAAADAP///////wQAAAADAP///////wUAAQEDAAAABQD///////8LAAZBbGlnbm1lbnRfMAUAAAADAAQAAAAAAAQAAAACAAYAAQEDAAAABgD///////8NAAZIZWFkZXJTdHlsZV8wBQAAAAQABAAAAAsABAAAAAQABwABAQMAAAAHAP///////wsABk5vdGVzQXJlYV8xBQAAAAUABAAAAAQABAAAAAwACAABAQMAAAAIAP///////xIABlNlY3Rpb25zSGVhZExpbmVfMCAAAAAAAAQAAAAMAAQAAAANAAkAAgEDAAAACQD///////8IAAZEZWxheXNfMCAAAAABAAQAAAACAAQAAAAKAAQAAAACAAQAAAADAAoAAQEDAAAACgD///////8RAAZEaXNwbGF5U2V0dGluZ3NfMSAAAAACAAQAAAAJAAQAAAADAAsAAQEDAAAACwD///////8VAAZHbG9iYWxTdHlsZVNldHRpbmdzXzIhAAAAAAAEAAAAAwAEAAAABgAMAAEBAwAAAAwA////////CgAGU2VjdGlvbnNfMyAAAAADAAQAAAAHAAQAAAAIAA0AAQEDAAAADQD///////8LAAZUaW1lUmFuZ2VfMCAAAAAEAAQAAAAIAAQ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P//////////BgCaAAAAAAAAAAAAAABdAAAAAAABAAYAAAAAAAIA/////18AXwAAAAVfaWQAEAAAAATB1Zs0cJ68RKb6MzWxEWOyBERhdGEABQAAAAACTmFtZQALAAAASGlnaGxpZ2h0cwAQVmVyc2lvbgAAAAAACUxhc3RXcml0ZQC43rKVhQEAAAADAP////+YAJgAAAAFX2lkABAAAAAEB2Ig6i9i30mJ2H5oGRQp9wNEYXRhAD8AAAABV2lkdGgAAAAAABBii0ABSGVpZ2h0AAAAAMDZgHRAAVRvcAAAAADg4B1mQAFMZWZ0AAAAAOBOa0VAAAJOYW1lAAoAAABBbGlnbm1lbnQAEFZlcnNpb24AAAAAAAlMYXN0V3JpdGUA6u5DIIkBAAAABAD/////eQR5BAAABV9pZAAQAAAABK5OAMl0kntJrXWM6iHzi88DRGF0YQAeBAAAAURlZmF1bHRGb250U2l6ZQAAAAAAAAAkQAFGb250U2l6ZQAAAAAAAAAo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AAAAAAEFIAAAAAABBHAAAAAAAQQgAAAAAAAVNjQQAAAAAAAAAAAAFTY1IAAAAAAAAAAAABU2NHAAAAAAAAAAAAAVNjQgAAAAAAAAAAAAAIRGF0YVN0eWxlRm9udENvbG9ySGFzVmFsdWUAAA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Ak5hbWUADAAAAEhlYWRlclN0eWxlABBWZXJzaW9uAAAAAAAJTGFzdFdyaXRlALnespWFAQAAAAUA/////60JrQkAAAVfaWQAEAAAAASpc6R/UgZ6SKf/ae62Z+vQA0RhdGEAVAkAAANMZWZ0Q29sdW1uAI4EAAACSGVhZGVyAAYAAABOb3RlcwADSGVhZGVyU3R5bGUAIAQAAAFEZWZhdWx0Rm9udFNpemUAAAAAAAAAJEABRm9udFNpemUAAAAAAAAAKEADRm9udENvbG9yAFUAAAAQQQD/AAAAEFIAAAAAABBHAAAAAAAQQgAAAAAAAVNjQQAAAAAAAADwPwFTY1IAAAAAAAAAAAABU2NHAAAAAAAAAAAAAVNjQgAAAAAAAAAAAAAQRm9udFRoZW1lQ29sb3IAAQ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AAAAABBSAAAAAAAQRwAAAAAAEEIAAAAAAAFTY0EAAAAAAAAAAAABU2NSAAAAAAAAAAAAAVNjRwAAAAAAAAAAAAFTY0IAAAAAAAAAAAAACERhdGFTdHlsZUZvbnRDb2xvckhhc1ZhbHVlAAA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wAAAENlbnRlcgAACElzVmlzaWJsZQAACFNob3dUZXh0AAEIU2hvd0hhcnZleUJhbGwAAAhTaG93Q2hlY2tCb3gAAAhTaG93VHJhZmZpY0xpZ2h0AAAAA1JpZ2h0Q29sdW1uAI4EAAACSGVhZGVyAAYAAABOb3RlcwADSGVhZGVyU3R5bGUAIAQAAAFEZWZhdWx0Rm9udFNpemUAAAAAAAAAJEABRm9udFNpemUAAAAAAAAAKEADRm9udENvbG9yAFUAAAAQQQD/AAAAEFIAAAAAABBHAAAAAAAQQgAAAAAAAVNjQQAAAAAAAADwPwFTY1IAAAAAAAAAAAABU2NHAAAAAAAAAAAAAVNjQgAAAAAAAAAAAAAQRm9udFRoZW1lQ29sb3IAAQ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AAAAABBSAAAAAAAQRwAAAAAAEEIAAAAAAAFTY0EAAAAAAAAAAAABU2NSAAAAAAAAAAAAAVNjRwAAAAAAAAAAAAFTY0IAAAAAAAAAAAAACERhdGFTdHlsZUZvbnRDb2xvckhhc1ZhbHVlAAA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wAAAENlbnRlcgAACElzVmlzaWJsZQAACFNob3dUZXh0AAEIU2hvd0hhcnZleUJhbGwAAAhTaG93Q2hlY2tCb3gAAAhTaG93VHJhZmZpY0xpZ2h0AAAAAVNwbGl0UmF0aW9QcmVzZXQAAAAAAAAA8L8AAk5hbWUACgAAAE5vdGVzQXJlYQAQVmVyc2lvbgABAAAACUxhc3RXcml0ZQDA3rKVhQEAAAAAAAAAAAAAAAAAAAAAAAAAAAAAAAAAAAAAAAAAAAAAAAAAAAAAAAAAAAAAAAAAAAAAAAAAAAAAAAAAAAAAAAAAAAAAAAAAAAAAAAAAAAAAAAAAAAAAAAAAAAAAAAAAAAAAAAAAAAAAAAAAAAAAAAAAAAAAAAAAAAAAAAAAAAAAAAAAAAAAAAAAAAAAAAAAAAAAAAAAAAAAAAAABgAAAAX/////BwAAAOcPAAAAAAAAAAAAADXVAAAFX2lkABAAAAAEuuNot7OwBUO32C7QB/xWxANEYXRhANTUAAACQ29sb3JTY2hlbWVPbkxhc3RSZW5kZXIABwAAAEJyaWdodAADQmFja2dyb3VuZACFBgAAA0JhY2tncm91bmQAdAYAAAJBdXRvU2hhcGVUeXBlAAoAAABSZWN0YW5nbGUABU1hbmFnZWRJZAAQAAAABJywT/CMAzNHhIzXlsxz7dIISGFzQ2hhbmdlcwAACFVzZU5hbWVJbnN0ZWFkT2ZUYWdBc0lkAAAIU2hhcGVQcmV2aW91c2x5Q3JlYXRlZAABA0ZpbGxDb2xvcgBVAAAAEEEA/wAAABBSAP8AAAAQRwD/AAAAEEIA/wAAAAFTY0EAAAAAAAAA8D8BU2NSAAAAAAAAAPA/AVNjRwAAAAAAAADwPwFTY0IAAAAAAAAA8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2YB0QAFXaWR0aAAAAAAAPWCLQAFUb3AAAAAA4OAdZkABTGVmdAAAAADgTmtFQAhGbGlwSG9yaXpvbnRhbGx5AAAIRmxpcEhvcml6b250YWxseUFwcGxpZWQAAAhGbGlwVmVydGljYWxseQAACEZsaXBWZXJ0aWNhbGx5QXBwbGllZAAAAVJvdGF0aW9uAAAAAAAAAAAAAVpPcmRlcgAAAAAAAADwPw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0RhdGEAhAYAAANSZWN0YW5nbGUAdAYAAAJBdXRvU2hhcGVUeXBlAAoAAABSZWN0YW5nbGUABU1hbmFnZWRJZAAQAAAABN0mtgmlkpdLr+pEWRacpLo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DwPwFXaWR0aAAAAAAAAADwPwFUb3AAAAAAAKVYdUABTGVmdAAAAACA7hZ+QAhGbGlwSG9yaXpvbnRhbGx5AAAIRmxpcEhvcml6b250YWxseUFwcGxpZWQAAAhGbGlwVmVydGljYWxseQAACEZsaXBWZXJ0aWNhbGx5QXBwbGllZAAAAVJvdGF0aW9uAAAAAAAAAAAAAVpPcmRlcgAAAAAAAAAAA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0dyaWRMZWZ0U2lkZQCaDQAAA1ZlcnRpY2FsTGluZQDhBgAAA1N0YXJ0ABsAAAABWABxPQqPd3NtQAFZAAAAANyT0GlAAANFbmQAGwAAAAFYAHE9Co93c21AAVkAAAAArOIKfkAAAlN0YXJ0QXJyb3dIZWFkABEAAABtc29BcnJvd2hlYWROb25lAAJFbmRBcnJvd0hlYWQAEQAAAG1zb0Fycm93aGVhZE5vbmUABU1hbmFnZWRJZAAQAAAABMMPBs2JhNpAmC69zYCUWps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cAAAAFBgAAAAgAAADnDwAAAAAAAAAAAAA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gicUABV2lkdGgAAAAAAAAAAAABVG9wAAAAAOCT0GlAAUxlZnQAAAAAgHdzbUAIRmxpcEhvcml6b250YWxseQAACEZsaXBIb3Jpem9udGFsbHlBcHBsaWVkAAAIRmxpcFZlcnRpY2FsbHkAAAhGbGlwVmVydGljYWxseUFwcGxpZWQAAAFSb3RhdGlvbgAAAAAAAAAAAAFaT3JkZXIAAAAAAABAVUADQm9yZGVyQ29sb3IAVQAAABBBAP8AAAAQUgDeAAAAEEcA3gAAABBCAN4AAAABU2NBAAAAAAAAAPA/AVNjUgAAAABA71/nPwFTY0cAAAAAQO9f5z8BU2NCAAAAAEDvX+c/ABBCb3JkZXJUaGVtZUNvbG9yAAAAAAABQm9yZGVyVGludEFuZFNoYWRlAAAAAAAAAAAAEEJvcmRlclNjaGVtZUNvbG9yAAAAAAABQm9yZGVyVGhpY2tuZXNzAAAAAAAAAO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Y3Rpb25zSGVhZGxpbmUAlAYAAAVNYW5hZ2VkSWQAEAAAAAThhwowLnh4ToloEtWivHub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CCKNipAAVdpZHRoAAAAAKCZmSRAAVRvcAAAAABAKzVoQAFMZWZ0AAAAAOBOa09ACEZsaXBIb3Jpem9udGFsbHkAAAhGbGlwSG9yaXpvbnRhbGx5QXBwbGllZAAACEZsaXBWZXJ0aWNhbGx5AAAIRmxpcFZlcnRpY2FsbHlBcHBsaWVkAAABUm90YXRpb24AAAAAAAAAAAABWk9yZGVyAAAAAAAAAD5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DR3JpZADUlwAABFllYXJIZWFkZXJzAE0NAAADMAChBgAABU1hbmFnZWRJZAAQAAAABJkx4NvZso5JnskacDfucg0ISGFzQ2hhbmdlcwAACFVzZU5hbWVJbnN0ZWFkT2ZUYWdBc0lkAAAIU2hhcGVQcmV2aW91c2x5Q3JlYXRlZAABA0ZpbGxDb2xvcgBVAAAAEEEA/wAAABBSABwAAAAQRwCtAAAAEEIA5AAAAAFTY0EAAAAAAAAA8D8BU2NSAAAAACApyIc/AVNjRwAAAAAAob7aPwFTY0IAAAAAIInT6D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AyMg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FAAAAMjAyMgABSGVpZ2h0AAAAAOCX1S1AAVdpZHRoAAAAAKCeEXdAAVRvcAAAAADg4B1mQAFMZWZ0AAAAAIB3e21ACEZsaXBIb3Jpem9udGFsbHkAAAhGbGlwSG9yaXpvbnRhbGx5QXBwbGllZAAACEZsaXAIAAAABQcAAAAJAAAA5w8AAAAAAAAAAAAAVmVydGljYWxseQAACEZsaXBWZXJ0aWNhbGx5QXBwbGllZAAAAVJvdGF0aW9uAAAAAAAAAAAAAVpPcmRlcgAAAAAAAAAmQANCb3JkZXJDb2xvcgBVAAAAEEEA/wAAABBSAP8AAAAQRwD/AAAAEEIA/wAAAAFTY0EAAAAAAAAA8D8BU2NSAAAAAAAAAPA/AVNjRwAAAAAAAADwPwFTY0IAAAAAAAAA8D8AEEJvcmRlclRoZW1lQ29sb3IAAg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MQChBgAABU1hbmFnZWRJZAAQAAAABGEBzRjkmatEv7IkzQzAJW8ISGFzQ2hhbmdlcwAACFVzZU5hbWVJbnN0ZWFkT2ZUYWdBc0lkAAAIU2hhcGVQcmV2aW91c2x5Q3JlYXRlZAABA0ZpbGxDb2xvcgBVAAAAEEEA/wAAABBSABwAAAAQRwCtAAAAEEIA5AAAAAFTY0EAAAAAAAAA8D8BU2NSAAAAACApyIc/AVNjRwAAAAAAob7aPwFTY0IAAAAAIInT6D8AEEZpbGxUaGVtZUNvbG9yAAU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FAAAAMjAyMw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FAAAAMjAyMwABSGVpZ2h0AAAAAOCX1S1AAVdpZHRoAAAAAECJnnNAAVRvcAAAAADg4B1mQAFMZWZ0AAAAAECt54JACEZsaXBIb3Jpem9udGFsbHkAAAhGbGlwSG9yaXpvbnRhbGx5QXBwbGllZAAACEZsaXBWZXJ0aWNhbGx5AAAIRmxpcFZlcnRpY2FsbHlBcHBsaWVkAAABUm90YXRpb24AAAAAAAAAAAABWk9yZGVyAAAAAAAAACZAA0JvcmRlckNvbG9yAFUAAAAQQQD/AAAAEFIA/wAAABBHAP8AAAAQQgD/AAAAAVNjQQAAAAAAAADwPwFTY1IAAAAAAAAA8D8BU2NHAAAAAAAAAPA/AVNjQgAAAAAAAADwPwAQQm9yZGVyVGhlbWVDb2xvcgAC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EUXVhcnRlckhlYWRlcnMABQAAAAAETW9udGhIZWFkZXJzALFcAAADMACbBgAABU1hbmFnZWRJZAAQAAAABOImVOXLVERPiWPVDCA92P0ISGFzQ2hhbmdlcwAACFVzZU5hbWVJbnN0ZWFkT2ZUYWdBc0lkAAAIU2hhcGVQcmV2aW91c2x5Q3JlYXRlZAABA0ZpbGxDb2xvcgBVAAAAEEEA/wAAABBSAKQAAAAQRwDeAAAAEEIA9AAAAAFTY0EAAAAAAAAA8D8BU2NSAAAAAMBbwtc/AVNjRwAAAABA71/nPwFTY0IAAAAAAPzy7D8AEEZpbGxUaGVtZUNvbG9yAAUAAAABRmlsbFRpbnRBbmRTaGFkZQAAAABAMzPjP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Sg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CAAAASgABSGVpZ2h0AAAAAOCX1S1AAVdpZHRoAAAAAAAg30lAAVRvcAAAAABgOvtnQAFMZWZ0AAAAAIB3e21ACEZsaXBIb3Jpem9udGFsbHkAAAhGbGlwSG9yaXpvbnRhbGx5QXBwbGllZAAACEZsaXBWZXJ0aWNhbGx5AAAIRmxpcFZlcnRpY2FsbHlBcHBsaWVkAAABUm90YXRpb24AAAAAAAAAAAABWk9yZGVyAAAAAAAAACZAA0JvcmRlckNvbG9yAFUAAAAQQQD/AAAAEFIA/wAAABBHAP8AAAAQQgD/AAAAAVNjQQAAAAAAAADwPwFTY1IAAAAAAAAA8D8BU2NHAAAAAAAAAPA/AVNjQgAAAAAAAADwPwAQQm9yZGVyVGhlbWVDb2xvcgAC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xAJsGAAAFTWFuYWdlZElkABAAAAAEc0ySab6lYkKZQYum0JRCgwhIYXNDaGFuZ2VzAAAIVXNlTmFtZUluc3RlYWRPZlRhZ0FzSWQAAAhTaGFwZVByZXZpb3VzbHlDcmVhdGVkAAEDRmlsbENvbG9yAFUAAAAQQQD/AAAACQAAAAUIAAAACgAAAOcPAAAAAAAAAAAAABBSAKQAAAAQRwDeAAAAEEIA9AAAAAFTY0EAAAAAAAAA8D8BU2NSAAAAAMBbwtc/AVNjRwAAAABA71/nPwFTY0IAAAAAAPzy7D8AEEZpbGxUaGVtZUNvbG9yAAUAAAABRmlsbFRpbnRBbmRTaGFkZQAAAABAMzPjP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Sg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CAAAASgABSGVpZ2h0AAAAAOCX1S1AAVdpZHRoAAAAAEDlu0pAAVRvcAAAAABgOvtnQAFMZWZ0AAAAAMCf+XFACEZsaXBIb3Jpem9udGFsbHkAAAhGbGlwSG9yaXpvbnRhbGx5QXBwbGllZAAACEZsaXBWZXJ0aWNhbGx5AAAIRmxpcFZlcnRpY2FsbHlBcHBsaWVkAAABUm90YXRpb24AAAAAAAAAAAABWk9yZGVyAAAAAAAAACZAA0JvcmRlckNvbG9yAFUAAAAQQQD/AAAAEFIA/wAAABBHAP8AAAAQQgD/AAAAAVNjQQAAAAAAAADwPwFTY1IAAAAAAAAA8D8BU2NHAAAAAAAAAPA/AVNjQgAAAAAAAADwPwAQQm9yZGVyVGhlbWVDb2xvcgAC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yAJsGAAAFTWFuYWdlZElkABAAAAAEUwNzlhKimE2+7JGFYdfaBghIYXNDaGFuZ2VzAAAIVXNlTmFtZUluc3RlYWRPZlRhZ0FzSWQAAAhTaGFwZVByZXZpb3VzbHlDcmVhdGVkAAEDRmlsbENvbG9yAFUAAAAQQQD/AAAAEFIApAAAABBHAN4AAAAQQgD0AAAAAVNjQQAAAAAAAADwPwFTY1IAAAAAwFvC1z8BU2NHAAAAAEDvX+c/AVNjQgAAAAAA/PLsPwAQRmlsbFRoZW1lQ29sb3IABQAAAAFGaWxsVGludEFuZFNoYWRlAAAAAEAzM+M/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BB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BAAFIZWlnaHQAAAAA4JfVLUABV2lkdGgAAAAAQOW7SkABVG9wAAAAAGA6+2dAAUxlZnQAAAAAYBxRdU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MAmwYAAAVNYW5hZ2VkSWQAEAAAAAShj1zF3Ji8QK6lAEvitzHXCEhhc0NoYW5nZXMAAAhVc2VOYW1lSW5zdGVhZE9mVGFnQXNJZAAACFNoYXBlUHJldmlvdXNseUNyZWF0ZWQAAQNGaWxsQ29sb3IAVQAAABBBAP8AAAAQUgCkAAAAEEcA3gAAABBCAPQAAAABU2NBAAAAAAAAAPA/AVNjUgAAAADAW8LXPwFTY0cAAAAAQO9f5z8BU2NCAAAAAAD88uw/ABBGaWxsVGhlbWVDb2xvcgAFAAAAAUZpbGxUaW50QW5kU2hhZGUAAAAAQDMz4z8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FM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QoAAAAFCQAAAAsAAADnDwAAAAAAAAAAAAB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TAAFIZWlnaHQAAAAA4JfVLUABV2lkdGgAAAAAACDfSUABVG9wAAAAAGA6+2dAAUxlZnQAAAAAIJmoeE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QAmwYAAAVNYW5hZ2VkSWQAEAAAAATkZP6IhIJ7SZt7ULN/bNyECEhhc0NoYW5nZXMAAAhVc2VOYW1lSW5zdGVhZE9mVGFnQXNJZAAACFNoYXBlUHJldmlvdXNseUNyZWF0ZWQAAQNGaWxsQ29sb3IAVQAAABBBAP8AAAAQUgCkAAAAEEcA3gAAABBCAPQAAAABU2NBAAAAAAAAAPA/AVNjUgAAAADAW8LXPwFTY0cAAAAAQO9f5z8BU2NCAAAAAAD88uw/ABBGaWxsVGhlbWVDb2xvcgAFAAAAAUZpbGxUaW50QW5kU2hhZGUAAAAAQDMz4z8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E8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gAAAE8AAUhlaWdodAAAAADgl9UtQAFXaWR0aAAAAABA5btKQAFUb3AAAAAAYDr7Z0ABTGVmdAAAAAAgfeR7QAhGbGlwSG9yaXpvbnRhbGx5AAAIRmxpcEhvcml6b250YWxseUFwcGxpZWQAAAhGbGlwVmVydGljYWxseQAACEZsaXBWZXJ0aWNhbGx5QXBwbGllZAAAAVJvdGF0aW9uAAAAAAAAAAAAAVpPcmRlcgAAAAAAAAAmQANCb3JkZXJDb2xvcgBVAAAAEEEA/wAAABBSAP8AAAAQRwD/AAAAEEIA/wAAAAFTY0EAAAAAAAAA8D8BU2NSAAAAAAAAAPA/AVNjRwAAAAAAAADwPwFTY0IAAAAAAAAA8D8AEEJvcmRlclRoZW1lQ29sb3IAAg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NQCbBgAABU1hbmFnZWRJZAAQAAAABFJygzg0Q1RJhbiEU4MwE6sISGFzQ2hhbmdlcwAACFVzZU5hbWVJbnN0ZWFkT2ZUYWdBc0lkAAAIU2hhcGVQcmV2aW91c2x5Q3JlYXRlZAABA0ZpbGxDb2xvcgBVAAAAEEEA/wAAABBSAKQAAAAQRwDeAAAAEEIA9AAAAAFTY0EAAAAAAAAA8D8BU2NSAAAAAMBbwtc/AVNjRwAAAABA71/nPwFTY0IAAAAAAPzy7D8AEEZpbGxUaGVtZUNvbG9yAAUAAAABRmlsbFRpbnRBbmRTaGFkZQAAAABAMzPjP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Tg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CAAAATgABSGVpZ2h0AAAAAOCX1S1AAVdpZHRoAAAAAAAg30lAAVRvcAAAAABgOvtnQAFMZWZ0AAAAAMD5O39ACEZsaXBIb3Jpem9udGFsbHkAAAhGbGlwSG9yaXpvbnRhbGx5QXBwbGllZAAACEZsaXBWZXJ0aWNhbGx5AAAIRmxpcFZlcnRpY2FsbHlBcHBsaWVkAAABUm90YXRpb24AAAAAAAAAAAABWk9yZGVyAAAAAAAAACZAA0JvcmRlckNvbG9yAFUAAAAQQQD/AAAAEFIA/wAAABBHAP8AAAAQQgD/AAAAAVNjQQAAAAAAAADwPwFTY1IAAAAAAAAA8D8BU2NHAAAAAAAAAPA/AVNjQgAAAAAAAADwPwAQQm9yZGVyVGhlbWVDb2xvcgACAAAAAUJvcmRlclRpbnRBbmRTaGFkZQAAAAAAAAAAABBCb3JkZXJTY2hlbWVDb2xvcgAAAAAAAUJvcmRlclRoaWNrbmVzcwAAAAAAAADQPwJMaW5lRGFzaFN0eWxlAAoAAABMaW5lU29saWQAAUZpcnN0TGluZUluZGULAAAABQoAAAAMAAAA5w8AAAAAAAAAAAAAbnQAAAAAAAAAAAAISGFuZ2luZ1B1bmN0dWF0aW9uAAAQSW5kZW50TGV2ZWwAAAAAAAFMZWZ0SW5kZW50AAAAAAAAAAAACExpbmVSdWxlQWZ0ZXIAAAhMaW5lUnVsZUJlZm9yZQAACExpbmVSdWxlV2l0aGluAAABUmlnaHRJbmRlbnQAAAAAAAAAAAABU3BhY2VBZnRlcgAAAAAAAAAAAAFTcGFjZUJlZm9yZQAAAAAAAAAAAAFTcGFjZVdpdGhpbgAAAAAAAAAAAAADNgCbBgAABU1hbmFnZWRJZAAQAAAABMY5tpMNbZJLuLBYGWqlIBsISGFzQ2hhbmdlcwAACFVzZU5hbWVJbnN0ZWFkT2ZUYWdBc0lkAAAIU2hhcGVQcmV2aW91c2x5Q3JlYXRlZAABA0ZpbGxDb2xvcgBVAAAAEEEA/wAAABBSAKQAAAAQRwDeAAAAEEIA9AAAAAFTY0EAAAAAAAAA8D8BU2NSAAAAAMBbwtc/AVNjRwAAAABA71/nPwFTY0IAAAAAAPzy7D8AEEZpbGxUaGVtZUNvbG9yAAUAAAABRmlsbFRpbnRBbmRTaGFkZQAAAABAMzPjP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CAAAARA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oQAhGb250U3RyaWtldGhyb3VnaAAACEZvbnRTdWJzY3JpcHQAAAhGb250U3VwZXJzY3JpcHQAAAhGb250VW5kZXJsaW5lAAAACFNpemVUb1RleHRXaWR0aAAACFNpemVUb1RleHRIZWlnaHQAAANUZXh0TWFyZ2luAD8AAAABTGVmdAAAAAAAAAAAAAFUb3AAAAAAAAAAAAABUmlnaHQAAAAAAAAAAAABQm90dG9tAAAAAAAAAAAAAAJEaXNwbGF5VGV4dAACAAAARAABSGVpZ2h0AAAAAOCX1S1AAVdpZHRoAAAAAEDlu0pAAVRvcAAAAABgOvtnQAFMZWZ0AAAAAODuO4FACEZsaXBIb3Jpem9udGFsbHkAAAhGbGlwSG9yaXpvbnRhbGx5QXBwbGllZAAACEZsaXBWZXJ0aWNhbGx5AAAIRmxpcFZlcnRpY2FsbHlBcHBsaWVkAAABUm90YXRpb24AAAAAAAAAAAABWk9yZGVyAAAAAAAAACZAA0JvcmRlckNvbG9yAFUAAAAQQQD/AAAAEFIA/wAAABBHAP8AAAAQQgD/AAAAAVNjQQAAAAAAAADwPwFTY1IAAAAAAAAA8D8BU2NHAAAAAAAAAPA/AVNjQgAAAAAAAADwPwAQQm9yZGVyVGhlbWVDb2xvcgACAAAAAUJvcmRlclRpbnRBbmRTaGFkZQAAAAAAAAAAABBCb3JkZXJTY2hlbWVDb2xvcgAAAAAAAUJvcmRlclRoaWNrbmVzcwAAAAAAAADQ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3AJsGAAAFTWFuYWdlZElkABAAAAAE30zvtwEJTECgtL6rfmXhbwhIYXNDaGFuZ2VzAAAIVXNlTmFtZUluc3RlYWRPZlRhZ0FzSWQAAAhTaGFwZVByZXZpb3VzbHlDcmVhdGVkAAEDRmlsbENvbG9yAFUAAAAQQQD/AAAAEFIApAAAABBHAN4AAAAQQgD0AAAAAVNjQQAAAAAAAADwPwFTY1IAAAAAwFvC1z8BU2NHAAAAAEDvX+c/AVNjQgAAAAAA/PLsPwAQRmlsbFRoZW1lQ29sb3IABQAAAAFGaWxsVGludEFuZFNoYWRlAAAAAEAzM+M/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BK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KAAFIZWlnaHQAAAAA4JfVLUABV2lkdGgAAAAAQOW7SkABVG9wAAAAAGA6+2dAAUxlZnQAAAAAQK3ngk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gAmwYAAAVNYW5hZ2VkSWQAEAAAAAS6pjF6qxhnSbEkTca1OjykCEhhc0NoYW5nZXMAAAhVc2VOYW1lSW5zdGVhZE9mVGFnQXNJZAAACFNoYXBlUHJldmlvdXNseUNyZWF0ZWQAAQNGaWxsQ29sb3IAVQAAABBBAP8AAAAQUgCkAAAAEEcA3gAAABBCAPQAAAABU2NBAAAAAAAAAPA/AVNjUgAAAADAW8LXPwFTY0cAAAAAQO9f5z8BU2NCAAAAAAD88uw/ABBGaWxsVGhlbWVDb2xvcgAFAAAAAUZpbGxUaW50QW5kU2hhZGUAAAAAQDMz4z8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DAAAAAULAAAADQAAAOcPAAAAAAAAAAAAAAIAAABG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GAAFIZWlnaHQAAAAA4JfVLUABV2lkdGgAAAAAQJUlSEABVG9wAAAAAGA6+2dAAUxlZnQAAAAAgGuThE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kAmwYAAAVNYW5hZ2VkSWQAEAAAAAQbHiSyTF5PQoL6rV0nAssZCEhhc0NoYW5nZXMAAAhVc2VOYW1lSW5zdGVhZE9mVGFnQXNJZAAACFNoYXBlUHJldmlvdXNseUNyZWF0ZWQAAQNGaWxsQ29sb3IAVQAAABBBAP8AAAAQUgCkAAAAEEcA3gAAABBCAPQAAAABU2NBAAAAAAAAAPA/AVNjUgAAAADAW8LXPwFTY0cAAAAAQO9f5z8BU2NCAAAAAAD88uw/ABBGaWxsVGhlbWVDb2xvcgAFAAAAAUZpbGxUaW50QW5kU2hhZGUAAAAAQDMz4z8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E0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gAAAE0AAUhlaWdodAAAAADgl9UtQAFXaWR0aAAAAABA5btKQAFUb3AAAAAAYDr7Z0ABTGVmdAAAAADgxBWGQAhGbGlwSG9yaXpvbnRhbGx5AAAIRmxpcEhvcml6b250YWxseUFwcGxpZWQAAAhGbGlwVmVydGljYWxseQAACEZsaXBWZXJ0aWNhbGx5QXBwbGllZAAAAVJvdGF0aW9uAAAAAAAAAAAAAVpPcmRlcgAAAAAAAAAmQANCb3JkZXJDb2xvcgBVAAAAEEEA/wAAABBSAP8AAAAQRwD/AAAAEEIA/wAAAAFTY0EAAAAAAAAA8D8BU2NSAAAAAAAAAPA/AVNjRwAAAAAAAADwPwFTY0IAAAAAAAAA8D8AEEJvcmRlclRoZW1lQ29sb3IAAg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MTAAmwYAAAVNYW5hZ2VkSWQAEAAAAASElMsdE0hySrDqV9cejZr+CEhhc0NoYW5nZXMAAAhVc2VOYW1lSW5zdGVhZE9mVGFnQXNJZAAACFNoYXBlUHJldmlvdXNseUNyZWF0ZWQAAQNGaWxsQ29sb3IAVQAAABBBAP8AAAAQUgCkAAAAEEcA3gAAABBCAPQAAAABU2NBAAAAAAAAAPA/AVNjUgAAAADAW8LXPwFTY0cAAAAAQO9f5z8BU2NCAAAAAAD88uw/ABBGaWxsVGhlbWVDb2xvcgAFAAAAAUZpbGxUaW50QW5kU2hhZGUAAAAAQDMz4z8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QAAgAAAEE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gAAAEEAAUhlaWdodAAAAADgl9UtQAFXaWR0aAAAAAAAIN9JQAFUb3AAAAAAYDr7Z0ABTGVmdAAAAAAgg8GHQAhGbGlwSG9yaXpvbnRhbGx5AAAIRmxpcEhvcml6bw0AAAAFDAAAAA4AAADnDwAAAAAAAAAAAAB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ExAJsGAAAFTWFuYWdlZElkABAAAAAEGE90+pNmzkaSbjRrvH1rRghIYXNDaGFuZ2VzAAAIVXNlTmFtZUluc3RlYWRPZlRhZ0FzSWQAAAhTaGFwZVByZXZpb3VzbHlDcmVhdGVkAAEDRmlsbENvbG9yAFUAAAAQQQD/AAAAEFIApAAAABBHAN4AAAAQQgD0AAAAAVNjQQAAAAAAAADwPwFTY1IAAAAAwFvC1z8BU2NHAAAAAEDvX+c/AVNjQgAAAAAA/PLsPwAQRmlsbFRoZW1lQ29sb3IABQAAAAFGaWxsVGludEFuZFNoYWRlAAAAAEAzM+M/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BN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NAAFIZWlnaHQAAAAA4JfVLUABV2lkdGgAAAAAQOW7SkABVG9wAAAAAGA6+2dAAUxlZnQAAAAAIHVfiU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EyAJsGAAAFTWFuYWdlZElkABAAAAAENrUT5baaykO7YPWW6WZS2whIYXNDaGFuZ2VzAAAIVXNlTmFtZUluc3RlYWRPZlRhZ0FzSWQAAAhTaGFwZVByZXZpb3VzbHlDcmVhdGVkAAEDRmlsbENvbG9yAFUAAAAQQQD/AAAAEFIApAAAABBHAN4AAAAQQgD0AAAAAVNjQQAAAAAAAADwPwFTY1IAAAAAwFvC1z8BU2NHAAAAAEDvX+c/AVNjQgAAAAAA/PLsPwAQRmlsbFRoZW1lQ29sb3IABQAAAAFGaWxsVGludEFuZFNoYWRlAAAAAEAzM+M/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AAIAAABK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IAAABKAAFIZWlnaHQAAAAA4JfVLUABV2lkdGgAAAAAACDfSUABVG9wAAAAAGA6+2dAAUxlZnQAAAAAgDMLi0AIRmxpcEhvcml6b250YWxseQAACEZsaXBIb3Jpem9udGFsbHlBcHBsaWVkAAAIRmxpcFZlcnRpY2FsbHkAAAhGbGlwVmVydGljYWxseUFwcGxpZWQAAAFSb3RhdGlvbgAAAAAAAAAAAAFaT3JkZXIAAAAAAAAAJkADQm9yZGVyQ29sb3IAVQAAABBBAP8AAAAQUgD/AAAAEEcA/wAAABBCAP8AAAABU2NBAAAAAAAAAPA/AVNjUgAAAAAAAADwPwFTY0cAAAAAAAAA8D8BU2NCAAAAAAAAAPA/ABBCb3JkZXJUaGVtZUNvbG9yAAIAAAABQm9yZGVyVGludEFuZFNoYWRlAAAAAAAAAAAAEEJvcmRlclNjaGVtZUNvbG9yAAAAAAABQm9yZGVyVGhpY2tuZXNzAAAAAAAAAN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EzAJ8GAAAFTWFuYWdlZElkABAAAAAEMK0d41LTmUyik4jlAYy4owhIYXNDaGFuZ2VzAAAIVXNlTmFtZUluc3RlYWRPZlRhZ0FzSWQAAAhTaGFwZVByZXZpb3VzbHlDcmVhdGVkAAEDRmlsbENvbG9yAFUAAAAQQQD/AAAAEFIApAAAABBHAN4AAAAQQgD0AAAAAVMOAAAABQ0AAAAPAAAA5w8AAAAAAAAAAAAAY0EAAAAAAAAA8D8BU2NSAAAAAMBbwtc/AVNjRwAAAABA71/nPwFTY0IAAAAAAPzy7D8AEEZpbGxUaGVtZUNvbG9yAAUAAAABRmlsbFRpbnRBbmRTaGFkZQAAAABAMzPjP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AAEAAAA4oCLAAJUZXh0SG9yaXpvbnRhbEFsaWdubWVudAAOAAAAbXNvQW5jaG9yTm9uZQACUGFyYWdyYXBoQWxpZ25tZW50AA8AAABtc29BbGlnbkNlbnRlcg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hACEZvbnRTdHJpa2V0aHJvdWdoAAAIRm9udFN1YnNjcmlwdAAACEZvbnRTdXBlcnNjcmlwdAAACEZvbnRVbmRlcmxpbmUAAAAIU2l6ZVRvVGV4dFdpZHRoAAAIU2l6ZVRvVGV4dEhlaWdodAAAA1RleHRNYXJnaW4APwAAAAFMZWZ0AAAAAAAAAAAAAVRvcAAAAAAAAAAAAAFSaWdodAAAAAAAAAAAAAFCb3R0b20AAAAAAAAAAAAAAkRpc3BsYXlUZXh0AAQAAADigIsAAUhlaWdodAAAAADgl9UtQAFXaWR0aAAAAACgqpj7PwFUb3AAAAAAYDr7Z0ABTGVmdAAAAACAJamMQAhGbGlwSG9yaXpvbnRhbGx5AAAIRmxpcEhvcml6b250YWxseUFwcGxpZWQAAAhGbGlwVmVydGljYWxseQAACEZsaXBWZXJ0aWNhbGx5QXBwbGllZAAAAVJvdGF0aW9uAAAAAAAAAAAAAVpPcmRlcgAAAAAAAAAmQANCb3JkZXJDb2xvcgBVAAAAEEEA/wAAABBSAP8AAAAQRwD/AAAAEEIA/wAAAAFTY0EAAAAAAAAA8D8BU2NSAAAAAAAAAPA/AVNjRwAAAAAAAADwPwFTY0IAAAAAAAAA8D8AEEJvcmRlclRoZW1lQ29sb3IAAgAAAAFCb3JkZXJUaW50QW5kU2hhZGUAAAAAAAAAAAAQQm9yZGVyU2NoZW1lQ29sb3IAAAAAAAFCb3JkZXJUaGlja25lc3MAAAAAAAAA0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BFdlZWtIZWFkZXJzAAUAAAAABERheUhlYWRlcnMABQAAAAAER3JpZExpbmVzAAUAAAAABFdlZWtMaW5lcwAFAAAAAARBbHRlcm5hdGluZ0JhY2tncm91bmRzAEYtAAADMAB0BgAAAkF1dG9TaGFwZVR5cGUACgAAAFJlY3RhbmdsZQAFTWFuYWdlZElkABAAAAAEoETlKQtH8UK+CFMMjPTdbQhIYXNDaGFuZ2VzAAAIVXNlTmFtZUluc3RlYWRPZlRhZ0FzSWQAAAhTaGFwZVByZXZpb3VzbHlDcmVhdGVkAAEDRmlsbENvbG9yAFUAAAAQQQD/AAAAEFIA8QAAABBHAPEAAAAQQgDxAAAAAVNjQQAAAAAAAADwPwFTY1IAAAAA4N0l7D8BU2NHAAAAAODdJew/AVNjQgAAAADg3SXs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MCYLnFAAVdpZHRoAAAAAEDlu0pAAVRvcAAAAADgk9hpQAFMZWZ0AAAAAMCf+XFACEZsaXBIb3Jpem9udGFsbHkAAAhGbGlwSG9yaXpvbnRhbGx5QXBwbGllZAAACEZsaXBWZXJ0aWNhbGx5AAAIRmxpcFZlcnRpY2FsbHlBcHBsaWVkAAABUm90YXRpb24AAAAAAAAAAAABWk9yZGVyAAAAAAAAACR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xAHQGAAACQXV0b1NoYXBlVHlwZQAKAAAAUmVjdGFuZ2xlAAVNYW5hZ2VkSWQAEAAAAAR0U5D4w7izRpK+uEDU1Di8CEhhc0NoYW5nZXMAAAhVc2VOYW1lSW5zdGVhZE9mVGFnQXNJZAAACFNoYXBlUHJldmlvdXNseUNyZWF0ZWQAAQNGaWxsQ29sb3IAVQAAABBBAP8AAAAQUgDxAAAAEEcA8QAAABBCAPEAAAABU2NBAAAAAAAAAPA/AVNjUgAAAADg3SXsPwFTY0cAAAAA4N0l7D8BU2NCAAAAAODdJew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DwAAAAUOAAAAEAAAAOcPAAAAAAAAAAAA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MCYLnFAAVdpZHRoAAAAAAAg30lAAVRvcAAAAADgk9hpQAFMZWZ0AAAAACCZqHhACEZsaXBIb3Jpem9udGFsbHkAAAhGbGlwSG9yaXpvbnRhbGx5QXBwbGllZAAACEZsaXBWZXJ0aWNhbGx5AAAIRmxpcFZlcnRpY2FsbHlBcHBsaWVkAAABUm90YXRpb24AAAAAAAAAAAABWk9yZGVyAAAAAAAAACR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yAHQGAAACQXV0b1NoYXBlVHlwZQAKAAAAUmVjdGFuZ2xlAAVNYW5hZ2VkSWQAEAAAAARdOguxIaf7Taumbr5NDhEyCEhhc0NoYW5nZXMAAAhVc2VOYW1lSW5zdGVhZE9mVGFnQXNJZAAACFNoYXBlUHJldmlvdXNseUNyZWF0ZWQAAQNGaWxsQ29sb3IAVQAAABBBAP8AAAAQUgDxAAAAEEcA8QAAABBCAPEAAAABU2NBAAAAAAAAAPA/AVNjUgAAAADg3SXsPwFTY0cAAAAA4N0l7D8BU2NCAAAAAODdJew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gucUABV2lkdGgAAAAAACDfSUABVG9wAAAAAOCT2GlAAUxlZnQAAAAAwPk7f0AIRmxpcEhvcml6b250YWxseQAACEZsaXBIb3Jpem9udGFsbHlBcHBsaWVkAAAIRmxpcFZlcnRpY2FsbHkAAAhGbGlwVmVydGljYWxseUFwcGxpZWQAAAFSb3RhdGlvbgAAAAAAAAAAAAFaT3JkZXIAAAAAAAAAJE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zMAdAYAAAJBdXRvU2hhcGVUeXBlAAoAAABSZWN0YW5nbGUABU1hbmFnZWRJZAAQAAAABEgWoZ4W9NdLoVwk7LKnph4ISGFzQ2hhbmdlcwAACFVzZU5hbWVJbnN0ZWFkT2ZUYWdBc0lkAAAIU2hhcGVQcmV2aW91c2x5Q3JlYXRlZAABA0ZpbGxDb2xvcgBVAAAAEEEA/wAAABBSAPEAAAAQRwDxAAAAEEIA8QAAAAFTY0EAAAAAAAAA8D8BU2NSAAAAAODdJew/AVNjRwAAAADg3SXsPwFTY0IAAAAA4N0l7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mC5xQAFXaWR0aAAAAABA5btKQAFUb3AAAAAA4JPYaUABTGVmdAAAAABAreeCQAhGbGlwSG9yaXpvbnRhbGx5AAAIRmxpcEhvcml6b250YWxseUFwcGxpZWQAAAhGbGlwVmVydGljYWxseQAACEZsaXBWZXJ0aWNhbGx5QXBwbGllZAAAAVJvdGF0aW9uAAAAAAAAAAAAAVpPcmRlcgAAAAAAAAAk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RAAAAAFDwAAABEAAADnDwAAAAAAAAAAAABmdGVyAAAITGluZVJ1bGVCZWZvcmUAAAhMaW5lUnVsZVdpdGhpbgAAAVJpZ2h0SW5kZW50AAAAAAAAAAAAAVNwYWNlQWZ0ZXIAAAAAAAAAAAABU3BhY2VCZWZvcmUAAAAAAAAAAAABU3BhY2VXaXRoaW4AAAAAAAAAAAAAAzQAdAYAAAJBdXRvU2hhcGVUeXBlAAoAAABSZWN0YW5nbGUABU1hbmFnZWRJZAAQAAAABBgmAcfNBTpFtSyoKVSb3iYISGFzQ2hhbmdlcwAACFVzZU5hbWVJbnN0ZWFkT2ZUYWdBc0lkAAAIU2hhcGVQcmV2aW91c2x5Q3JlYXRlZAABA0ZpbGxDb2xvcgBVAAAAEEEA/wAAABBSAPEAAAAQRwDxAAAAEEIA8QAAAAFTY0EAAAAAAAAA8D8BU2NSAAAAAODdJew/AVNjRwAAAADg3SXsPwFTY0IAAAAA4N0l7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mC5xQAFXaWR0aAAAAABA5btKQAFUb3AAAAAA4JPYaUABTGVmdAAAAADgxBWGQAhGbGlwSG9yaXpvbnRhbGx5AAAIRmxpcEhvcml6b250YWxseUFwcGxpZWQAAAhGbGlwVmVydGljYWxseQAACEZsaXBWZXJ0aWNhbGx5QXBwbGllZAAAAVJvdGF0aW9uAAAAAAAAAAAAAVpPcmRlcgAAAAAAAAAk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NQB0BgAAAkF1dG9TaGFwZVR5cGUACgAAAFJlY3RhbmdsZQAFTWFuYWdlZElkABAAAAAE93Y73QcFYUeXQOxm5K3IGQhIYXNDaGFuZ2VzAAAIVXNlTmFtZUluc3RlYWRPZlRhZ0FzSWQAAAhTaGFwZVByZXZpb3VzbHlDcmVhdGVkAAEDRmlsbENvbG9yAFUAAAAQQQD/AAAAEFIA8QAAABBHAPEAAAAQQgDxAAAAAVNjQQAAAAAAAADwPwFTY1IAAAAA4N0l7D8BU2NHAAAAAODdJew/AVNjQgAAAADg3SXs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MCYLnFAAVdpZHRoAAAAAEDlu0pAAVRvcAAAAADgk9hpQAFMZWZ0AAAAACB1X4lACEZsaXBIb3Jpem9udGFsbHkAAAhGbGlwSG9yaXpvbnRhbGx5QXBwbGllZAAACEZsaXBWZXJ0aWNhbGx5AAAIRmxpcFZlcnRpY2FsbHlBcHBsaWVkAAABUm90YXRpb24AAAAAAAAAAAABWk9yZGVyAAAAAAAAACR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M2AHQGAAACQXV0b1NoYXBlVHlwZQAKAAAAUmVjdGFuZ2xlAAVNYW5hZ2VkSWQAEAAAAAQLw2rHov3wRanhqtHW715+CEhhc0NoYW5nZXMAAAhVc2VOYW1lSW5zdGVhZE9mVGFnQXNJZAAACFNoYXBlUHJldmlvdXNseUNyZWF0ZWQAAQNGaWxsQ29sb3IAVQAAABBBAP8AAAAQUgDxAAAAEEcA8QAAABBCAPEAAAABU2NBAAAAAAAAAPA/AVNjUgAAAADg3SXsPwFTY0cAAAAA4N0l7D8BU2NCAAAAAODdJew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cRAAAABRAAAAASAAAA5w8AAAAAAAAAAAAA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MCYLnFAAVdpZHRoAAAAAKCqmPs/AVRvcAAAAADgk9hpQAFMZWZ0AAAAAIAlqYxACEZsaXBIb3Jpem9udGFsbHkAAAhGbGlwSG9yaXpvbnRhbGx5QXBwbGllZAAACEZsaXBWZXJ0aWNhbGx5AAAIRmxpcFZlcnRpY2FsbHlBcHBsaWVkAAABUm90YXRpb24AAAAAAAAAAAABWk9yZGVyAAAAAAAAACR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0xlZnROb3RlcwC1DQAAA05vdGVIZWFkZXIAlAYAAAVNYW5hZ2VkSWQAEAAAAAQDs1o0YrCpQL0F9AAXtNdZ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D/AAAAEFIA/wAAABBHAP8AAAAQQgD/AAAAAVNjQQAAAAAAAADwPwFTY1IAAAAAAAAA8D8BU2NHAAAAAAAAAPA/AVNjQgAAAAAAAADwPw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AAAAPA/AVdpZHRoAAAAAAAAAPA/AVRvcAAAAADgL9V1QAFMZWZ0AAAAAODxtoxACEZsaXBIb3Jpem9udGFsbHkAAAhGbGlwSG9yaXpvbnRhbGx5QXBwbGllZAAACEZsaXBWZXJ0aWNhbGx5AAAIRmxpcFZlcnRpY2FsbHlBcHBsaWVkAAABUm90YXRpb24AAAAAAAAAAAABWk9yZGVyAAAAAAAAAAAAA0JvcmRlckNvbG9yAFUAAAAQQQAAAAAAEFIA/wAAABBHAP8AAAAQQgD/AAAAAVNjQQAAAAAAAAAAAAFTY1IAAAAAAAAA8D8BU2NHAAAAAAAAAPA/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WZXJ0aWNhbExpbmVEYXRhAP4GAAADU3RhcnQAGwAAAAFYAAAAAODxtoxAAVkAAAAA4C/VdUAAA0VuZAAbAAAAAVgAAAAA4PG+jEABWQAAAADgL+V1QAACU3RhcnRBcnJvd0hlYWQAEQAAAG1zb0Fycm93aGVhZE5vbmUAAkVuZEFycm93SGVhZAARAAAAbXNvQXJyb3doZWFkTm9uZQAFTWFuYWdlZElkABAAAAAEGkUJwXJaq0KHoRdWVpOjW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/wAAABBSAAAAAAAQRwAAAAAAEEIAAAAAAAFTY0EAAAAAAAAA8D8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AAAA8D8BV2lkdGgAAAAAAAAA8D8BVG9wAAAAAOAv1XVAAUxlZnQAAAAA4PG2jEAIRmxpcEhvcml6b250YWxseQAACEZsaXBIb3Jpem9udGFsbHlBcHBsaWVkAAAIRmxpcFZlcnRpY2FsbHkAAAhGbGlwVmVydGljYWxseUFwcGxpZWQAAAFSb3RhdGlvEgAAAAURAAAAaAAAAOcPAAAAAAAAAAAAAG4AAAAAAAAAAAABWk9yZGVyAAAAAAAAAAAAA0JvcmRlckNvbG9yAFUAAAAQQQD/AAAAEFIA3gAAABBHAN4AAAAQQgDeAAAAAVNjQQAAAAAAAADwPwFTY1IAAAAAQO9f5z8BU2NHAAAAAEDvX+c/AVNjQgAAAABA71/nPwAQQm9yZGVyVGhlbWVDb2xvcgAAAAAAAUJvcmRlclRpbnRBbmRTaGFkZQAAAAAAAAAAABBCb3JkZXJTY2hlbWVDb2xvcgAAAAAAAUJvcmRlclRoaWNrbmVzcwAAAAAAAADg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DUmlnaHROb3RlcwC1DQAAA05vdGVIZWFkZXIAlAYAAAVNYW5hZ2VkSWQAEAAAAASpeXAJG3JbRq5bATlf64/v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D/AAAAEFIA/wAAABBHAP8AAAAQQgD/AAAAAVNjQQAAAAAAAADwPwFTY1IAAAAAAAAA8D8BU2NHAAAAAAAAAPA/AVNjQgAAAAAAAADwPwAQUGF0dGVyblRoZW1lQ29sb3IAAAAAAAFQYXR0ZXJuVGludEFuZFNoYWRlAAAAAAAAAAAACEZpbGxWaXNpYmxlAAAIVmlzaWJsZQAAAkZpbGxQYXR0ZXJuABAAAABtc29QYXR0ZXJuTWl4ZWQAAlRleHQAAQAAAAACVGV4dEhvcml6b250YWxBbGlnbm1lbnQADgAAAG1zb0FuY2hvck5vbmUAAlBhcmFncmFwaEFsaWdubWVudAANAAAAbXNvQWxpZ25MZWZ0AAJUZXh0VmVydGljYWxBbGlnbm1lbnQADQAAAG1zb0FuY2hvclRvcA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K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AAAAPA/AVdpZHRoAAAAAAAAAPA/AVRvcAAAAADgL9V1QAFMZWZ0AAAAAODxtoxACEZsaXBIb3Jpem9udGFsbHkAAAhGbGlwSG9yaXpvbnRhbGx5QXBwbGllZAAACEZsaXBWZXJ0aWNhbGx5AAAIRmxpcFZlcnRpY2FsbHlBcHBsaWVkAAABUm90YXRpb24AAAAAAAAAAAABWk9yZGVyAAAAAAAAAAAAA0JvcmRlckNvbG9yAFUAAAAQQQAAAAAAEFIA/wAAABBHAP8AAAAQQgD/AAAAAVNjQQAAAAAAAAAAAAFTY1IAAAAAAAAA8D8BU2NHAAAAAAAAAPA/AVNjQgAAAAAAAADwPw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WZXJ0aWNhbExpbmVEYXRhAP4GAAADU3RhcnQAGwAAAAFYAAAAAODxtoxAAVkAAAAA4C/VdUAAA0VuZAAbAAAAAVgAAAAA4PG+jEABWQAAAADgL+V1QAACU3RhcnRBcnJvd0hlYWQAEQAAAG1zb0Fycm93aGVhZE5vbmUAAkVuZEFycm93SGVhZAARAAAAbXNvQXJyb3doZWFkTm9uZQAFTWFuYWdlZElkABAAAAAE6X5p7Oxb0k+8mI3UlIv3+Q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/wAAABBSAAAAAAAQRwAAAAAAEEIAAAAAAAFTY0EAAAAAAAAA8D8BU2NSAAAAAAAAAAAAAVNjRwAAAAAAAAAAAAFTY0IAAAAAAAAAAAAAEFBhdHRlcm5UaGVtZUNvbG9yAAAAAAABUGF0dGVyblRpbnRBbmRTaGFkZQAAAAAAAAAAAAhGaWxsVmlzaWJsZQAACFZpc2libGUAAAJGaWxsUGF0dGVybgAQAAAAbXNvUGF0dGVybk1peGVkAAJUZXh0AAEAAAA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AAAA8D8BV2lkdGgAAAAAAAAA8D8BVG9wAAAAAOAv1XVAAUxlZnQAAAAA4PG2jEAIRmxpcEhvcml6b250YWxseQAACEZsaXBIb3Jpem9udGFsbHlBcHBsaWVkAAAIRmxpcFZlcnRpY2FsbHkAAAhGbGlwVmVydGljYWxseUFwcGxpZWQAAAFSb3RhdGlvbgAAAAAAAAAAAAFaT3JkZXIAAAAAAAAAAAADQm9yZGVyQ29sb3IAVQAAABBBAP8AAAAQUgDeAAAAEEcA3gAAABBCAN4AAAABU2NBAAAAAAAAAPA/AVNjUgAAAABA71/nPwFTY0cAAAAAQO9f5z8BU2NCAAAAAEDvX+c/ABBCb3JkZXJUaGVtZUNvbG9yAAAAAAABQm9yZGVyVGludEFuZFNoYWRlAAAAAAAAAAAAEEJvcmRlclNjaGVtZUNvbG9yAAAAAAABQm9yZGVyVGhpY2tuZXNzAAAAAAAAAO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NUb3BDb3ZlcgCDBgAAA1RvcENvdmVyAHQGAAACQXV0b1NoYXBlVHlwZQAKAAAAUmVjdGFuZ2xlAAVNYW5hZ2VkSWQAEAAAAATFcNIsh/haQxMAAAAFFAAAAE0AAADnDwAAAAAAAAA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gBnXe0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MCpzHxAAANFbmQAGwAAAAFYADMzMyH4u4xAAVkAAAAAwKnMfEAAAlN0YXJ0QXJyb3dIZWFkABEAAABtc29BcnJvd2hlYWROb25lAAJFbmRBcnJvd0hlYWQAEQAAAG1zb0Fycm93aGVhZE5vbmUABU1hbmFnZWRJZAAQAAAABMR50gEwUvZEjsW0o+0gsKY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wKnMfE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S4wK4e2yBDSKHj5PGJjq5h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AAAAAABVG9wAAAAAMBwlntAAUxlZnQAAAAA4MSwjEAIRmxpcEhvcml6b250YWxseQAACEZsaXBIb3Jpem9udGFsbHlBcHBsaWVkAAAIRmxpcFZlcnRpY2FsbHkAAAhGbGlwVmVydGljYWxseUFwcGxpZWQAAAFSb3RhdGlvbgAAAAAAAAAAAAFaT3JkZXIAAAAAAABAVUADQm9yZGVyQ29sb3IAVQAAABBBAAAAAAAQUgAAAAAAEEcAAAAAABBCAAAAAAABU2NBAAAAAAAAAAAAAVNjUgAAAAAAAAAAAAFTY0cAAAAAAAAAAAABU2NCAAAAAAAAAAAAABBCb3JkZXJUaGVtZUNvbG8UAAAABRUAAAATAAAA5w8AAAAAAAAA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RQAAABBHAFkAAAAQQgBuAAAAAVNjQQAAAAAAAADwPwFTY1IAAAAAAEJ4rj8BU2NHAAAAAKD2krk/AVNjQgAAAAAAZvXDPwAQRmlsbFRoZW1lQ29sb3IAAAAAAAFGaWxsVGludEFuZFNoYWRlAAAAAAAAAAAAA0JvcmRlckNvbG9yAFUAAAAQQQD/AAAAEFIA3gAAABBHAN4AAAAQQgDeAAAAAVNjQQAAAAAAAADwPwFTY1IAAAAAQO9f5z8BU2NHAAAAAEDvX+c/AVNjQgAAAABA71/nPwAQQm9yZGVyVGhlbWVDb2xvcgAAAAAAAUJvcmRlclRpbnRBbmRTaGFkZQAAAAAAAAAAAAhJc0ZpbGxlZAABAlBhdHRlcm4AEAAAAG1zb1BhdHRlcm5NaXhlZAACU2hhcGVUeXBlAA4AAABtc29TaGFwZU1peGVkAANMYWJlbE9mZnNldABCAAAAAVgAAAAAAAAAAAABWQAAAAAAAAAAAAFMZW5ndGgAAAAAAAAAAAABTGVuZ3RoU3F1YXJlZAAAAAAAAAAAAAABQm9yZGVyVGhpY2tuZXNzAAAAAAAAAPA/CElzRm9udEJvbGQAAAhJc0ZvbnRJdGFsaWMAAAhJc0ZvbnRVbmRlcmxpbmVkAAACVGV4dEFsaWdubWVudAAFAAAATGVmdAAAA0xlZnROb3RlcwB2BAAAA1RleHR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SaWdodE5vdGVzAHYEAAADVGV4dF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0xlZnROb3Rlc1JlbmRlckluZm8AmRQAAANMYWJlbACXBgAABU1hbmFnZWRJZAAQAAAABPg3RoFPIF1Gh5f/O4EQgjM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FQAAAAUWAAAAFAAAAOcPAAAAAAAAAAAAAG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DiDAAAA1JlY3RhbmdsZQB0BgAAAkF1dG9TaGFwZVR5cGUACgAAAFJlY3RhbmdsZQAFTWFuYWdlZElkABAAAAAE3xKEzpX65kKY9Im5fcozXw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IA80mtAAVRvcAAAAACgmsJ7QAFMZWZ0AAAAAMCaqIVACEZsaXBIb3Jpem9udGFsbHkAAAhGbGlwSG9yaXpvbnRhbGx5QXBwbGllZAAACEZsaXBWZXJ0aWNhbGx5AAAIRmxpcFZlcnRpY2FsbHlBcHBsaWVkAAABUm90YXRpb24AAAAAAAAAAAABWk9yZGVyAAAAAAAAgFFAA0JvcmRlckNvbG9yAFUAAAAQQQD/AAAAEFIA/wAAABBHAP8AAAAQQgD/AAAAAVNjQQAAAAAAAADwPwFTY1IAAAAAAAAA8D8BU2NHAAAAAAAAAPA/AVNjQgAAAAAAAADw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BXBgAABU1hbmFnZWRJZAAQAAAABKetQODF6LhEvWNpXP0K7Og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DwPwFXaWR0aAAAAAAAAADwPwFUb3AAAAAAoJrCe0ABTGVmdAAAAADAmqiFQAhGbGlwSG9yaXpvbnRhbGx5AAAIRmxpcEhvcml6b250YWxseUFwcGxpZWQAAAhGbGlwVmVydGljYWxseQAACEZsaXBWZXJ0aWNhbGx5QXBwbGllZAAAAVJvdGF0aW9uAAAAAAAAAAAAAVpPcmRlcgAAAAAAAABS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CUVuZFRpbWUAgFDOA4kBAAACRGVzY3JpcHRpb24AAQAAAAACTmFtZQAFAAAAVGFzawAJU3RhcnRUaW1lAAA/13CGAQAAAAACTmFtZQAJAAAAUHJhY3RpY2EACElzSGlnaGxpZ2h0ZWQAAANTdHlsZQA3BAAAAURlZmF1bHRGb250U2l6ZQAAAAAAAAAkQAFGb250U2l6ZQAAAAAAAAAqQANGb250Q29sb3IAVQAAABBBAP8AAAAQUgAAABYAAAAFFwAAABUAAADnDwAAAAAAAAAAAAAAAABSZWN0YW5nbGUABU1hbmFnZWRJZAAQAAAABAf+xcRoqNZApxQ3MuKTLBQISGFzQ2hhbmdlcwAACFVzZU5hbWVJbnN0ZWFkT2ZUYWdBc0lkAAAIU2hhcGVQcmV2aW91c2x5Q3JlYXRlZAAB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EGKLQAFUb3AAAAAAwDdQekABTGVmdAAAAADgTmtFQAhGbGlwSG9yaXpvbnRhbGx5AAAIRmxpcEhvcml6b250YWxseUFwcGxpZWQAAAhGbGlwVmVydGljYWxseQAACEZsaXBWZXJ0aWNhbGx5QXBwbGllZAAAAVJvdGF0aW9uAAAAAAAAAAAAAVpPcmRlcgAAAAAAAAA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sGzhFQAFZAE5jB7dwhntAAANFbmQAGwAAAAFYADMzMyH4u4xAAVkATmMHt3CGe0AAAlN0YXJ0QXJyb3dIZWFkABEAAABtc29BcnJvd2hlYWROb25lAAJFbmRBcnJvd0hlYWQAEQAAAG1zb0Fycm93aGVhZE5vbmUABU1hbmFnZWRJZAAQAAAABLJ3mKkA11dCnimsTYS/cx0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dmiLQAFUb3AAAAAAwHCGe0ABTGVmdAAAAACgGzhFQAhGbGlwSG9yaXpvbnRhbGx5AAAIRmxpcEhvcml6b250YWxseUFwcGxpZWQAAAhGbGlwVmVydGljYWxseQAACEZsaXBWZXJ0aWNhbGx5QXBwbGllZAAAAVJvdGF0aW9uAAAAAAAAAAAAAVpPcmRlcgAAAAAAAAAo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MxAP1cAAAESXRlbXMA+hEAAAMwAPIRAAACX3R5cGUASwAAAGVtcG93ZXIuQ2hhcnRzLkRhdGEuR2FudHQuQ2hyb25vbG9neS5EYXRhLkJhclRhc2tEYXRhLCBlbXBvd2VyLkNoYXJ0cy5EYXRhAAJMYWJlbFBvc2l0aW9uAAcAAABDZW50ZXIACElzTGFiZWxJbnNpZGVCb3VuZHMAAAN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EXAAAABRgAAAAWAAAA5w8AAAAAAAAAAAAA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LqRE7w47YJIgy/+4eG9Wro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DdQek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AkFAAAA0xhYmVsAKkGAAAFTWFuYWdlZElkABAAAAAErgmsDo8wGE24QQGCc0I9Wg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oAAABUZW9yZXRpY2E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AAAAAIRm9udEl0YWxpYwAAAkZvbnROYW1lAAcAAAArbW4tbHQAAUZvbnRTaXplAAAAAAAAACpACEZvbnRTdHJpa2V0aHJvdWdoAAAIRm9udFN1YnNjcmlwdAAACEZvbnRTdXBlcnNjcmlwdAAACEZvbnRVbmRlcmxpbmUAAAAIU2l6ZVRvVGV4dFdpZHRoAAAIU2l6ZVRvVGV4dEhlaWdodAAAA1RleHRNYXJnaW4APwAAAAFMZWZ0AAAAAAAAAAAAAVRvcAAAAAAAAAAAAAFSaWdodAAAAAAAAAAAAAFCb3R0b20AAAAAAAAAAAAAAkRpc3BsYXlUZXh0AAoAAABUZW9yZXRpY2EAAUhlaWdodAAAAADgVgMsQAFXaWR0aAAAAACgmflLQAFUb3AAAAAA4EZ7ekABTGVmdAAAAADgTmtP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GAAAAAUZAAAAFwAAAOcPAAAAAA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AAAAAABVG9wAAAAAMA3UHpAAUxlZnQAAAAA4MSwjEAIRmxpcEhvcml6b250YWxseQAACEZsaXBIb3Jpem9udGFsbHlBcHBsaWVkAAAIRmxpcFZlcnRpY2FsbHkAAAhGbGlwVmVydGljYWxseUFwcGxpZWQAAAFSb3RhdGlvbgAAAAAAAAAAAAFaT3JkZXIAAAAAAAB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BFRyYWZmaWNMaWdodERhdGEABQAAAAAESGFydmV5QmFsbERhdGEABQAAAAAQSGFydmV5QmFsbFZhbHVlAAAAAAACVHJhZmZpY0xpZ2h0U3RhdGUABAAAAE9mZgAEQ2hlY2tCb3hEYXRhAAUAAAAAAkNoZWNrQm94U3RhdGUABQAAAE5vbmUAAANSaWdodE5vdGVzUmVuZGVySW5mbwCZFAAAA0xhYmVsAJcGAAAFTWFuYWdlZElkABAAAAAE+XgU1Y4Fn0qVIr0oI5/x2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gOCQek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MBwhntAAANFbmQAGwAAAAFYADMzMyH4u4xAAVkAAAAAwHCGe0AAAlN0YXJ0QXJyb3dIZWFkABEAAABtc29BcnJvd2hlYWROb25lAAJFbmRBcnJvd0hlYWQAEQAAAG1zb0Fycm93aGVhZE5vbmUABU1hbmFnZWRJZAAQAAAABIoN9l7yOOFPu/dxkJcuCeA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wHCGe0ABTGVmdAAAAADAkbWMQAhGbGlwSG9yaXpvbnRhbGx5AAAIRmxpcEhvcml6b250YWxseUFwcGxpZWQAAAhGbGlwVmVydGljYRkAAAAFGgAAABgAAADnDwAAAAAAAAAAAA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IDgkHp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DAcIZ7QAADRW5kABsAAAABWAAzMzMh+LuMQAFZAAAAAMBwhntAAAJTdGFydEFycm93SGVhZAARAAAAbXNvQXJyb3doZWFkTm9uZQACRW5kQXJyb3dIZWFkABEAAABtc29BcnJvd2hlYWROb25lAAVNYW5hZ2VkSWQAEAAAAARIaK59dgcWS52Q6HI4m2xa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MBwhnt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LGHD4pxnx0KGVJZsfocISg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ABRsAAAAZAAAA5w8AAAAAAAAAAAA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JRW5kVGltZQAAHwqahgEAAAJEZXNjcmlwdGlvbgABAAAAAAJOYW1lAAUAAABUYXNrAAlTdGFydFRpbWUAgNRQboEBAAAAAAJOYW1lAAoAAABUZW9yZXRpY2EACElzSGlnaGxpZ2h0ZWQAAANTdHlsZQA3BAAAAURlZmF1bHRGb250U2l6ZQAAAAAAAAAkQAFGb250U2l6ZQAAAAAAAAAq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AISXNGb250SXRhbGljAAAISXNGb250VW5kZXJsaW5lZAAAAlRleHRBbGlnbm1lbnQABQAAAExlZnQAAANMZWZ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UmlnaHROb3RlcwB2BAAAA1RleHR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MZWZ0Tm90ZXNSZW5kZXJJbmZvAJkUAAADTGFiZWwAlwYAAAVNYW5hZ2VkSWQAEAAAAARoaFDxirBRQ56K6iyT534UCEhhc0NoYW5nZXMAAQhVc2VOYW1lSW5zdGVhZE9mVGFnQXNJZAAACFNoYXBlUHJldmlvdXNseUNyZWF0ZWQAAANGaWxsQ29sb3IAGwAAAAUcAAAAGgAAAOcPAAAAAAAAAAAAAGFydHMuRGF0YS5HYW50dC5DaHJvbm9sb2d5LkRhdGEuQmFyVGFza0RhdGEsIGVtcG93ZXIuQ2hhcnRzLkRhdGEAAkxhYmVsUG9zaXRpb24ABwAAAENlbnRlcgAISXNMYWJlbEluc2lkZUJvdW5kcwAAA1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DiDAAAA1JlY3RhbmdsZQB0BgAAAkF1dG9TaGFwZVR5cGUACgAAAFJlY3RhbmdsZQAFTWFuYWdlZElkABAAAAAEzGO+Sj520U6QFQyoDpEFQg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KA80ntAAVRvcAAAAACgYXx6QAFMZWZ0AAAAACBsd3BACEZsaXBIb3Jpem9udGFsbHkAAAhGbGlwSG9yaXpvbnRhbGx5QXBwbGllZAAACEZsaXBWZXJ0aWNhbGx5AAAIRmxpcFZlcnRpY2FsbHlBcHBsaWVkAAABUm90YXRpb24AAAAAAAAAAAABWk9yZGVyAAAAAAAAgFFAA0JvcmRlckNvbG9yAFUAAAAQQQD/AAAAEFIA/wAAABBHAP8AAAAQQgD/AAAAAVNjQQAAAAAAAADwPwFTY1IAAAAAAAAA8D8BU2NHAAAAAAAAAPA/AVNjQgAAAAAAAADw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BXBgAABU1hbmFnZWRJZAAQAAAABLYSUBdt5jZKpaz1N/by6co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DwPwFXaWR0aAAAAAAAAADwPwFUb3AAAAAAoGF8ekABTGVmdAAAAAAgbHdwQAhGbGlwSG9yaXpvbnRhbGx5AAAIRmxpcEhvcml6b250YWxseUFwcGxpZWQAAAhGbGlwVmVydGljYWxseQAACEZsaXBWZXJ0aWNhbGx5QXBwbGllZAAAAVJvdGF0aW9uAAAAAAAAAAAAAVpPcmRlcgAAAAAAAABSQANCb3JkZXJDb2xvcgBVABwAAAAFHQAAABsAAADnDwAAAAAAAAAAAABpcEhvcml6b250YWxseUFwcGxpZWQAAAhGbGlwVmVydGljYWxseQAACEZsaXBWZXJ0aWNhbGx5QXBwbGllZAAAAVJvdGF0aW9uAAAAAAAAAAAAAVpPcmRlcgAAAAAAAAAo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1N1bW1hcnlSZW5kZXJJbmZvAFgNAAADUmVjdGFuZ2xlAHIGAAACQXV0b1NoYXBlVHlwZQAIAAAAQ2hldnJvbgAFTWFuYWdlZElkABAAAAAEEJrHrZXZs0OzpG2vme8L5QhIYXNDaGFuZ2VzAAAIVXNlTmFtZUluc3RlYWRPZlRhZ0FzSWQAAAhTaGFwZVByZXZpb3VzbHlDcmVhdGVkAAEDRmlsbENvbG9yAFUAAAAQQQD/AAAAEFIAvwAAABBHAHwAAAAQQgAAAAAAAVNjQQAAAAAAAADwPwFTY1IAAAAA4P6r4D8BU2NHAAAAAGCYzMk/AVNjQgAAAAAAAAAAAAAQRmlsbFRoZW1lQ29sb3IABQAAAAFGaWxsVGludEFuZFNoYWRlAAAAAAAAANC/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ICXE3dAAVRvcAAAAADARB10QAFMZWZ0AAAAAECyg31ACEZsaXBIb3Jpem9udGFsbHkAAAhGbGlwSG9yaXpvbnRhbGx5QXBwbGllZAAACEZsaXBWZXJ0aWNhbGx5AAAIRmxpcFZlcnRpY2FsbHlBcHBsaWVkAAABUm90YXRpb24AAAAAAAAAAAABWk9yZGVyAAAAAAAAAE5AA0JvcmRlckNvbG9yAFUAAAAQQQD/AAAAEFIA/wAAABBHAP8AAAAQQgD/AAAAAVNjQQAAAAAAAADwPwFTY1IAAAAAAAAA8D8BU2NHAAAAAAAAAPA/AVNjQgAAAAAAAADw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DPBgAABU1hbmFnZWRJZAAQAAAABApJUaot11lHvCHOsRFBGmk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dAAAAMeKAizAvMTYvMjAyMiAtIDUvMTcvMjAy4oCLMw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HQAAADHigIswLzE2LzIwMjIgLSA1LzE3LzIwMuKAizMAAUhlaWdodAAAAACA8JwmQAFXaWR0aAAAAACgqnpaQAFUb3AAAAAAgMIxdEABTGVmdAAAAADgpDJ+QAhGbGlwSG9yaXpvbnRhbGx5AAAIRmxpcEhvcml6b250YWxseUFwcGxpZWQAAAhGbGlwVmVydGljYWxseQAACEZsaXBWZXJ0aWNhbGx5QXBwbGllZAAAAVJvdGF0aW9uAAAAAAAAAAAAAVpPcmRlcgAAAAAAAIBO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lRleHRIb3Jpem9udGFsQWxpZ25tZW50AAIAAAAwAAADMgByFwEABFJvd3MACLoAAAMwAABdAAAESXRlbXMA+hEAAAMwAPIRAAACX3R5cGUASwAAAGVtcG93ZXIuQ2gdAAAABR4AAAAcAAAA5w8AAAAAAAAAAAAAbmUAAlBhcmFncmFwaEFsaWdubWVudAANAAAAbXNvQWxpZ25MZWZ0AAJUZXh0VmVydGljYWxBbGlnbm1lbnQADQAAAG1zb0FuY2hvclRvcAADRm9udFN0eWxlAEEBAAAQRm9udEJhY2tncm91bmQAAAAAAAhGb250Qm9sZAAB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MkAIRm9udFN0cmlrZXRocm91Z2gAAAhGb250U3Vic2NyaXB0AAAIRm9udFN1cGVyc2NyaXB0AAAIRm9udFVuZGVybGluZQAAAAhTaXplVG9UZXh0V2lkdGgAAAhTaXplVG9UZXh0SGVpZ2h0AAADVGV4dE1hcmdpbgA/AAAAAUxlZnQAAAAAAAAAAAABVG9wAAAAAAAAAAAAAVJpZ2h0AAAAAAAAAAAAAUJvdHRvbQAAAAAAAAAAAAACRGlzcGxheVRleHQACwAAAERlenZvbHRhcmUAAUhlaWdodAAAAACAq4EyQAFXaWR0aAAAAABgZtZXQAFUb3AAAAAAACr6c0ABTGVmdAAAAADgTmtK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SYhj7sfj4hT62p4g8QjZdT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BBii0ABVG9wAAAAAOAa8XN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CW25nSUyd1QAADRW5kABsAAAABWAAzMzMh+LuMQAFZAJbbmdJTJ3VAAAJTdGFydEFycm93SGVhZAARAAAAbXNvQXJyb3doZWFkTm9uZQACRW5kQXJyb3dIZWFkABEAAABtc29BcnJvd2hlYWROb25lAAVNYW5hZ2VkSWQAEAAAAATSZwhggPj4SKzJVdnZMEvx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HZoi0ABVG9wAAAAAOBTJ3VAAUxlZnQAAAAAoBs4RUAIRmxpcEhvcml6b250YWxseQAACEZsHgAAAAUfAAAAHQAAAOcPAAAAAAAAAAAAADMh+LuMQAFZAAAAAOBTJ3VAAAJTdGFydEFycm93SGVhZAARAAAAbXNvQXJyb3doZWFkTm9uZQACRW5kQXJyb3dIZWFkABEAAABtc29BcnJvd2hlYWROb25lAAVNYW5hZ2VkSWQAEAAAAARd/Ccw+M1vTrHPmVv8Y0zs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OBTJ3V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1WwjTSrkO0qw4KKKRV5icw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KCPYzNAAVdpZHRoAAAAAAAAAAAAAVRvcAAAAADgGvFz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TGVmdFNpZGVSZW5kZXJJbmZvACMUAAADTGFiZWwAqAYAAAVNYW5hZ2VkSWQAEAAAAAR1zSVt2ToDRbFB3WWYhpba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CwAAAERlenZvbHRhcmUAAlRleHRIb3Jpem9udGFsQWxpZ25tZW50AA4AAABtc29BbmNob3JObx8AAAAFTAAAAB4AAADnDwAAAAAAAAAAAAB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DJXXKKTfURPrOVi6doJJ+Q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4Brxc0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1JpZ2h0Tm90ZXNSZW5kZXJJbmZvAJkUAAADTGFiZWwAlwYAAAVNYW5hZ2VkSWQAEAAAAAQwNeMPDuAcTq7lBohzGZJf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CgwzF0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4FMndUAAA0VuZAAbAAAAAVgAMzMgAAAABAAAAAD/////BQBICQAAAAAAAAAAAAD/////dAR0BAAABV9pZAAQAAAABFrIebj8AAFJnYPS6Q6opVsDRGF0YQAUBAAAA1N0eWxlSW5mbwD5AwAAAURlZmF1bHRGb250U2l6ZQAAAAAAAAAAAAFGb250U2l6ZQAAAAAAAAAo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IAAAAwAANGaWxsQ29sb3IAVQAAABBBAAAAAAAQUgAAAAAAEEcAAAAAABBCAAAAAAABU2NBAAAAAAAAAAAA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ACUGF0dGVybgACAAAAMAACU2hhcGVUeXBlAAIAAAAwAANMYWJlbE9mZnNldABCAAAAAVgAAAAAAAAAAAABWQAAAAAAAAAAAAFMZW5ndGgAAAAAAAAAAAABTGVuZ3RoU3F1YXJlZAAAAAAAAAAAAAAISXNGb250Qm9sZAAACElzRm9udEl0YWxpYwAACElzRm9udFVuZGVybGluZWQAAAJUZXh0QWxpZ25tZW50AAUAAABMZWZ0AAACTmFtZQABAAAAAAACTmFtZQARAAAAU2VjdGlvbnNIZWFkTGluZQAQVmVyc2lvbgAAAAAACUxhc3RXcml0ZQDD3rKVhQEAAAABAP////9bAFsAAAAFX2lkABAAAAAEI0V3IfRUU0iVznb+qN323wREYXRhAAUAAAAAAk5hbWUABwAAAERlbGF5cwAQVmVyc2lvbgAAAAAACUxhc3RXcml0ZQDD3rKVhQEAAAACAP////8mASYBAAAFX2lkABAAAAAEHDNdag0170OBCi9YaFQZvgNEYXRhAMcAAAAIQXJlU2VjdGlvbnNWaXNpYmxlAAEIQXJlV2Vla2VuZHNIaWRkZW4AAAhJc0luR2VuZXJpY01vZGUAAAhJc0Rpc2FibGVkAAACQWx0ZXJuYXRpbmdNb2RlABMAAABEZWZhdWx0QWx0ZXJuYXRpbmcAAlZpZXdSZXNvbHV0aW9uAAYAAABNb250aAAISXNMZWdhY3lWaWV3UmVzb2x1dGlvbgABAlNlbGVjdGVkQ3VsdHVyZU5hbWUABgAAAGVuLVVTAAACTmFtZQAQAAAARGlzcGxheVNldHRpbmdzABBWZXJzaW9uAAEAAAAJTGFzdFdyaXRlALZQtZWFAQAAAAMAIgAAAAAABAD/////ggCCAAAABV9pZAAQAAAABNV1JQlg55xEjJ5lNuul8Y4DRGF0YQApAAAACVN0YXJ0VGltZQCAFOsbgQEAAAlFbmRUaW1lAIAIGw6JAQAAAAJOYW1lAAoAAABUaW1lUmFuZ2UAEFZlcnNpb24AAAAAAAlMYXN0V3JpdGUAWtRrG4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QAAAAT//////////wEA1AUAAAAAAAAAAAAA/////wsKCwoAAAVfaWQAEAAAAATI6cksJzPHSrWwhkpUaPVYA0RhdGEAqAkAAAFGb250U2l6ZQAAAAAAAAAkQAFCYXJIZWlnaHQAI4vjuKe8K0ABUGVyY2VudGFnZUJhckhlaWdodAB1EWLOK8TlPwhUaW1lbGluZVNob3dEYXlzAAAIVGltZWxpbmVTaG93V2Vla3MAAAhUaW1lbGluZVNob3dNb250aHMAAQhUaW1lbGluZVNob3dRdWFydGVycwAACFRpbWVsaW5lU2hvd1llYXJzAAEDVGltZWxpbmVEYXlDdXN0b21pemluZwBiAQAAA0JhY2tncm91bmRDb2xvcgBVAAAAEEEA/wAAABBSAPIAAAAQRwDyAAAAEEIA8gAAAAFTY0EAAAAAAAAA8D8BU2NSAAAAAMDdaew/AVNjRwAAAADA3WnsPwFTY0IAAAAAwN1p7D8AEEJhY2tncm91bmRUaGVtZUNvbG9yAAIAAAABQmFja2dyb3VuZFRpbnRBbmRTaGFkZQAAAACgmZmpvwNGb250Q29sb3IAVQAAABBBAP8AAAAQUgAAAAAAEEcAAAAAABBCAAAAAAABU2NBAAAAAAAAAPA/AVNjUgAAAAAAAAAAAAFTY0cAAAAAAAAAAAABU2NCAAAAAAAAAAAAABBGb250VGhlbWVDb2xvcgAAAAAAAUZvbnRUaW50QW5kU2hhZGUAAAAAAAAAAAAQQmFja0dyb3VuZFNjaGVtZUluZGV4AAAAAAAIU2hvd1ZlcnRpY2FsTGluZXMAAAADVGltZWxpbmVXZWVrQ3VzdG9taXppbmcAYgEAAANCYWNrZ3JvdW5kQ29sb3IAVQAAABBBAP8AAAAQUgDSAAAAEEcA7wAAABBCAPoAAAABU2NBAAAAAAAAAPA/AVNjUgAAAADgk5/kPwFTY0cAAAAA4Pue6z8BU2NCAAAAAGBVl+4/ABBCYWNrZ3JvdW5kVGhlbWVDb2xvcgAFAAAAAUJhY2tncm91bmRUaW50QW5kU2hhZGUAAAAAoJmZ6T8DRm9udENvbG9yAFUAAAAQQQD/AAAAEFIAAAAAABBHAAAAAAAQQgAAAAAAAVNjQQAAAAAAAADwPwFTY1IAAAAAAAAAAAABU2NHAAAAAAAAAAAAAVNjQgAAAAAAAAAAAAAQRm9udFRoZW1lQ29sb3IAAAAAAAFGb250VGludEFuZFNoYWRlAAAAAAAAAAAAEEJhY2tHcm91bmRTY2hlbWVJbmRleAAAAAAACFNob3dWZXJ0aWNhbExpbmVzAAAAA1RpbWVsaW5lTW9udGhDdXN0b21pemluZwBiAQAAA0JhY2tncm91bmRDb2xvcgBVAAAAEEEA/wAAABBSAKQAAAAQRwDeAAAAEEIA9AAAAAFTY0EAAAAAAAAA8D8BU2NSAAAAAMBbwtc/AVNjRwAAAABA71/nPwFTY0IAAAAAAPzy7D8AEEJhY2tncm91bmRUaGVtZUNvbG9yAAUAAAABQmFja2dyb3VuZFRpbnRBbmRTaGFkZQAAAABAMzPjPwNGb250Q29sb3IAVQAAABBBAP8AAAAQUgAAAAAAEEcAAAAAABBCAAAAAAABU2NBAAAAAAAAAPA/AVNjUgAAAAAAAAAAAAFTY0cAAAAAAAAAAAABU2NCAAAAAAAAAAAAABBGb250VGhlbWVDb2xvcgABAAAAAUZvbnRUaW50QW5kU2hhZGUAAAAAAAAAAAAQQmFja0dyb3VuZFNjaGVtZUluZGV4AAAAAAAIU2hvd1ZlcnRpY2FsTGluZXMAAAADVGltZWxpbmVRdWFydGVyQ3VzdG9taXppbmcAYgEAAANCYWNrZ3JvdW5kQ29sb3IAVQAAABBBAP8AAAAQUgB3AAAAEEcAzgAAABBCAO8AAAABU2NBAAAAAAAAAPA/AVNjUgAAAABg4JzHPwFTY0cAAAAAACjA4z8BU2NCAAAAAOD7nus/ABBCYWNrZ3JvdW5kVGhlbWVDb2xvcgAFAAAAAUJhY2tncm91bmRUaW50QW5kU2hhZGUAAAAAoJmZ2T8DRm9udENvbG9yAFUAAAAQQQD/AAAAEFIAAAAAABBHAAAAAAAQQgAAAAAAAVNjQQAAAAAAAADwPwFTY1IAAAAAAAAAAAABU2NHAAAAAAAAAAAAAVNjQgAAAAAAAAAAAAAQRm9udFRoZW1lQ29sb3IAAAAAAAFGb250VGludEFuZFNoYWRlAAAAAAAAAAAAEEJhY2tHcm91bmRTY2hlbWVJbmRleAAAAAAACFNob3dWZXJ0aWNhbExpbmVzAAAAA1RpbWVsaW5lWWVhckN1c3RvbWl6aW5nAGIBAAADQmFja2dyb3VuZENvbG9yAFUAAAAQQQD/AAAAEFIAHAAAABBHAK0AAAAQQgDkAAAAAVNjQQAAAAAAAADwPwFTY1IAAAAAICnIhz8BU2NHAAAAAAChvto/AVNjQgAAAAAgidPoPwAQQmFja2dyb3VuZFRoZW1lQ29sb3IABQAAAAFCYWNrZ3JvdW5kVGludEFuZFNoYWRlAAAAAAAAAAAAA0ZvbnRDb2xvcgBVAAAAEEEA/wAAABBSAAAAAAAQRwAAAAAAEEIAAAAAAAFTY0EAAAAAAAAA8D8BU2NSAAAAAAAAAAAAAVNjRwAAAAAAAAAAAAFTY0IAAAAAAAAAAAAAEEZvbnRUaGVtZUNvbG9yAAEAAAABRm9udFRpbnRBbmRTaGFkZQAAAAAAAAAAABBCYWNrR3JvdW5kU2NoZW1lSW5kZXgAAAAAAAhTaG93VmVydGljYWxMaW5lcwAAAAJEYXlMYWJlbE1vZGUABwAAAE51bWJlcgACTW9udGhMYWJlbE1vZGUACgAAAEF1dG9tYXRpYwACUXVhcnRlckxhYmVsTW9kZQAGAAAAU2hvcnQACFVzZURlZmF1bHRUaW1lbGluZVZpc2liaWxpdHlTZXR0aW5ncwABAVByZWZlcnJlZEhlYWRlckZvbnRTaXplAAAAAAAAAChAAU9wdGltaXplZEZvbnRTaXplAAAAAAAAAAAAA0N1c3RvbWl6aW5nRGVzY3JpcHRpb25EYXRhAJgAAAACTmFtZQAXAAAARGVmYXVsdEZsZXhDdXN0b21pemluZwAQVmVyc2lvbgABAAAAEE1pbm9yVmVyc2lvbgAAAAAAAk1pb0NkSWQAJQAAAGQzMDM3MWZiLWJkMmItNDgxNi1hMGNlLWJkNmExNDc5YWI2YgACRmxleEN1c3RvbWl6aW5nVHlwZQAIAAAARGVmYXVsdAAACE5lZWRzSGlnaGxpZ2h0c0xlZ2FjeUluaXRpYWxpemF0aW9uAAAAAk5hbWUAFAAAAEdsb2JhbFN0eWxlU2V0dGluZ3MAEFZlcnNpb24AAgAAAAlMYXN0V3JpdGUAkjhvG4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IAAAAF/////yMAAADnDwAAAAAAAAAAAABIYAQABV9pZAAQAAAABM7Fyy9iXQtNqO1ZCC2O5DgERGF0YQDwXwQAAzAAjXYBAARSb3dzACIZAQADMAC+XQAABEl0ZW1zAGMSAAADMABbEgAAAl90eXBlAEsAAABlbXBvd2VyLkNoYXJ0cy5EYXRhLkdhbnR0LkNocm9ub2xvZ3kuRGF0YS5CYXJUYXNrRGF0YSwgZW1wb3dlci5DaGFydHMuRGF0YQACTGFiZWxQb3NpdGlvbgAHAAAAQ2VudGVyAAhJc0xhYmVsSW5zaWRlQm91bmRzAAEDU3R5bGUAHgQAAAFEZWZhdWx0Rm9udFNpemUAAAAAAAAAJEABRm9udFNpemUAAAAAAAAAJEADRm9udENvbG9yAFUAAAAQQQD/AAAAEFIAAAAAABBHAAAAAAAQQgAAAAAAAVNjQQAAAAAAAADwPwFTY1IAAAAAAAAAAAABU2NHAAAAAAAAAAAAAVNjQgAAAAAAAAAAAAAQRm9udFRoZW1lQ29sb3IAAQAAABBGb250U2NoZW1lQ29sb3IAAA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Ld9iv6nvCtAAkRhc2hTdHlsZQANAAAAbXNvTGluZVNvbGlkAANGaWxsQ29sb3IAVQAAABBBAP8AAAAQUgD/AAAAEEcApQAAABBCAAAAAAABU2NBAAAAAAAAAPA/AVNjUgAAAAAAAADwPwFTY0cAAAAAwK0U2D8BU2NCAAAAAAAAAAAAABBGaWxsVGhlbWVDb2xvcgAF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Dgp6WlGgQ7wAFZAGgROskr01BAAUxlbmd0aADdq5xtQSFSQAFMZW5ndGhTcXVhcmVkAH02kFUYi7RAAAhJc0ZvbnRCb2xkAAAISXNGb250SXRhbGljAAAISXNGb250VW5kZXJsaW5lZAAAAlRleHRBbGlnbm1lbnQABQAAAExlZnQAAAhEaXNwbGF5TGFiZWwAAANSZW5kZXJJbmZvADkNAAADUmVjdGFuZ2xlAHQGAAACQXV0b1NoYXBlVHlwZQAKAAAAUmVjdGFuZ2xlAAVNYW5hZ2VkSWQAEAAAAATT0lKHtr8SSYOHFsPvJ4u7CEhhc0NoYW5nZXMAAAhVc2VOYW1lSW5zdGVhZE9mVGFnQXNJZAAACFNoYXBlUHJldmlvdXNseUNyZWF0ZWQAAQNGaWxsQ29sb3IAVQAAABBBAP8AAAAQUgD/AAAAEEcApQAAABBCAAAAAAABU2NBAAAAAAAAAPA/AVNjUgAAAAAAAADwPwFTY0cAAAAAwK0U2D8BU2NCAAAAAAAAAAAA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Ki8K0ABV2lkdGgAAAAAAHjSYEABVG9wAAAAAABQv21AAUxlZnQAAAAAgLpldkAIRmxpcEhvcml6b250YWxseQAACEZsaXBIb3Jpem9udGFsbHlBcHBsaWVkAAAIRmxpcFZlcnRpY2FsbHkAAAhGbGlwVmVydGljYWxseUFwcGxpZWQAAAFSb3RhdGlvbgAAAAAAAAAAAAFaT3JkZXIAAAAAAACAUUADQm9yZGVyQ29sb3IAVQAAABBBAP8AAAAQUgD/AAAAEEcA/wAAABBCAP8AAAABU2NBAAAAAAAAAPA/AVNjUgAAAAAAAADwPwFTY0cAAAAAAAAA8D8BU2NCAAAAAAAAAPA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K4GAAAFTWFuYWdlZElkABAAAAAESRhiH23RrEO4ej/caPT87g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BMAAAA44oCLLzExIC0gMTAvMuKAizc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BAAAAOKApgABSGUjAAAABSIAAAAkAAAA5w8AAAAAAAAAAAAAaWdodAAAAAAAAADwPwFXaWR0aAAAAAAAAADwPwFUb3AAAAAAAFC/bUABTGVmdAAAAACAumV2QAhGbGlwSG9yaXpvbnRhbGx5AAAIRmxpcEhvcml6b250YWxseUFwcGxpZWQAAAhGbGlwVmVydGljYWxseQAACEZsaXBWZXJ0aWNhbGx5QXBwbGllZAAAAVJvdGF0aW9uAAAAAAAAAAAAAVpPcmRlcgAAAAAAAABS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CUVuZFRpbWUAgEQYFoQBAAACRGVzY3JpcHRpb24AEwAAADjigIsvMTEgLSAxMC8y4oCLNwACTmFtZQAFAAAAVGFzawAJU3RhcnRUaW1lAICYjomCAQAAAAACTmFtZQAmAAAAQ2VyY2V0YXJlIHByb2llY3RlIHJlYWxpemF0ZSBhbnRlcmlvcgAISXNIaWdobGlnaHRlZAAAA1N0eWxlADcEAAABRGVmYXVsdEZvbnRTaXplAAAAAAAAACRAAUZvbnRTaXplAAAAAAAAACpAA0ZvbnRDb2xvcgBVAAAAEEEA/wAAABBS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RQAAABBHAFkAAAAQQgBuAAAAAVNjQQAAAAAAAADwPwFTY1IAAAAAAEJ4rj8BU2NHAAAAAKD2krk/AVNjQgAAAAAAZvXDPwAQRmlsbFRoZW1lQ29sb3IAAAAAAAFGaWxsVGludEFuZFNoYWRlAAAAAAAAAAAAA0JvcmRlckNvbG9yAFUAAAAQQQD/AAAAEFIA3gAAABBHAN4AAAAQQgDeAAAAAVNjQQAAAAAAAADwPwFTY1IAAAAAQO9f5z8BU2NHAAAAAEDvX+c/AVNjQgAAAABA71/nPwAQQm9yZGVyVGhlbWVDb2xvcgAAAAAAAUJvcmRlclRpbnRBbmRTaGFkZQAAAAAAAAAAAAhJc0ZpbGxlZAABAlBhdHRlcm4AEAAAAG1zb1BhdHRlcm5NaXhlZAACU2hhcGVUeXBlAA4AAABtc29TaGFwZU1peGVkAANMYWJlbE9mZnNldABCAAAAAVgAAAAAAAAAAAABWQAAAAAAAAAAAAFMZW5ndGgAAAAAAAAAAAABTGVuZ3RoU3F1YXJlZAAAAAAAAAAAAAABQm9yZGVyVGhpY2tuZXNzAAAAAAAAAPA/CElzRm9udEJvbGQAAAhJc0ZvbnRJdGFsaWMAAAhJc0ZvbnRVbmRlcmxpbmVkAAACVGV4dEFsaWdubWVudAAFAAAATGVmdAAAA0xlZnROb3RlcwB2BAAAA1RleHR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SaWdodE5vdGVzAHYEAAADVGV4dF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JAAAAAUjAAAAJQAAAOcPAAAAAAAAAAAAAEFsaWdubWVudAAFAAAATGVmdAAAEEhhcnZleUJhbGxWYWx1ZQAAAAAAAkNoZWNrQm94U3RhdGUABQAAAE5vbmUAAlRyYWZmaWNMaWdodFN0YXRlAAQAAABPZmYAAANMZWZ0Tm90ZXNSZW5kZXJJbmZvAJkUAAADTGFiZWwAlwYAAAVNYW5hZ2VkSWQAEAAAAAQ7RtTruIQURoJ4auXaln5w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DATeht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YLJicEAAA0VuZAAbAAAAAVgAMzMzIfi7jEABWQAAAABgsmJwQAACU3RhcnRBcnJvd0hlYWQAEQAAAG1zb0Fycm93aGVhZE5vbmUAAkVuZEFycm93SGVhZAARAAAAbXNvQXJyb3doZWFkTm9uZQAFTWFuYWdlZElkABAAAAAEbwmEZ4awnUGd8c/WB4H8bQ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BgsmJwQAFMZWZ0AAAAAMCRtYxACEZsaXBIb3Jpem9udGFsbHkAAAhGbGlwSG9yaXpvbnRhbGx5QXBwbGllZAAACEZsaXBWZXJ0aWNh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DmOyNjYF+dOjF+hDDVblJI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CUAAAAFJAAAACYAAADnDwAAAAAAAAAAAAB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4HtBQUABV2lkdGgAAAAAAAAAAAABVG9wAAAAAOAFdWxAAUxlZnQAAAAA4MSwjEAIRmxpcEhvcml6b250YWxseQAACEZsaXBIb3Jpem9udGFsbHlBcHBsaWVkAAAIRmxpcFZlcnRpY2FsbHkAAAhGbGlwVmVydGljYWxseUFwcGxpZWQAAAFSb3RhdGlvbgAAAAAAAAAAAAFaT3JkZXIAAAAAAAB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BFRyYWZmaWNMaWdodERhdGEABQAAAAAESGFydmV5QmFsbERhdGEABQAAAAAQSGFydmV5QmFsbFZhbHVlAAAAAAACVHJhZmZpY0xpZ2h0U3RhdGUABAAAAE9mZgAEQ2hlY2tCb3hEYXRhAAUAAAAAAkNoZWNrQm94U3RhdGUABQAAAE5vbmUAAANSaWdodE5vdGVzUmVuZGVySW5mbwCZFAAAA0xhYmVsAJcGAAAFTWFuYWdlZElkABAAAAAEf+R7hyYrHkuEc6SBLvhx1w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wE3obU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GCyYnBAAANFbmQAGwAAAAFYADMzMyH4u4xAAVkAAAAAYLJicEAAAlN0YXJ0QXJyb3dIZWFkABEAAABtc29BcnJvd2hlYWROb25lAAJFbmRBcnJvd0hlYWQAEQAAAG1zb0Fycm93aGVhZE5vbmUABU1hbmFnZWRJZAAQAAAABHwlSYqiodVDvd+tt/uxcbE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QmAAAABSUAAAAnAAAA5w8AAAAAAAAAAAAAZXJsaW5lAAAACFNpemVUb1RleHRXaWR0aAAACFNpemVUb1RleHRIZWlnaHQAAANUZXh0TWFyZ2luAD8AAAABTGVmdAAAAAAAAAAAAAFUb3AAAAAAAAAAAAABUmlnaHQAAAAAAAAAAAABQm90dG9tAAAAAAAAAAAAAAFIZWlnaHQAAAAAAAAAAAABV2lkdGgAAAAAoJmZ6T8BVG9wAAAAAGCyYnB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0LgOsjb6E02bh9cJmil3+A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OB7QUFAAVdpZHRoAAAAAAAAAAAAAVRvcAAAAADgBXVs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TGVmdFNpZGVSZW5kZXJJbmZvAF0UAAADTGFiZWwA4gYAAAVNYW5hZ2VkSWQAEAAAAAS4smPNA8LGT7lMvPIKvega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JgAAAENlcmNldGFyZSBwcm9pZWN0ZSByZWFsaXphdGUgYW50ZXJpb3I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AAAAAIRm9udEl0YWxpYwAAAkZvbnROYW1lAAcAAAArbW4tbHQAAUZvbnRTaXplAAAAAAAAACpACEZvbnRTdHJpa2V0aHJvdWdoAAAIRm9udFN1YnNjcmlwdAAACEZvbnRTdXBlcnNjcmlwdAAACEZvbnRVbmRlcmxpbmUAAAAIU2l6ZVRvVGV4dFdpZHRoAAAIU2l6ZVRvVGV4dEhlaWdodAAAA1RleHRNYXJnaW4APwAAAAFMZWZ0AAAAAAAAAAAAAVRvcAAAAAAAAAAAAAFSaWdodAAAAAAAAAAAAAFCb3R0b20AAAAAAAAAAAAAAkRpc3BsYXlUZXh0ACcAAABDZXJjZXRhcmUgcHJvaWVjdGUgcmVhbGl6YXRlDQphbnRlcmlvcgABSGVpZ2h0AAAAAOB7wUFAAVdpZHRoAAAAAEAbIGRAAVRvcAAAAADgBWVsQAFMZWZ0AAAAAOBOa09ACEZsaXBIb3Jpem9udGFsbHkAAAhGbGlwSG9yaXpvbnRhbGx5QXBwbGllZAAACEZsaXBWZXJ0aWNhbGx5AAAIRmxpcFZlcnRpY2FsbHlBcHBsaWVkAAABUm90YXRpb24AAAAAAAAAAAABWk9yZGVyAAAAAAAAAD5AA0JvcmRlckNvbG9yAFUAAAAQQQAAAAAAEFIAAAAAABBHAAAAAAAQQgAAAAAAAVNjQQAAAAAAAAAAAAFTY1IAAAAAAAAAAAABU2NHAAAAAAAAAAAAAVNjQgAAAAAAAAAAAAAQQm9yZGVyVGhlbWVDb2xvcgAAAAAAAUJvcmRlclRpbnRBbmRTaGFkZQAAAAAAAAAAABBCb3JkZXJTY2hlbWVDb2xvcgAAAAAAAUJvcmRlclRoJwAAAAUmAAAAKAAAAOcPAAAAAAAAAAAA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SGEIMYK4I5RpX7Dd9E2gJS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4HtBQUABV2lkdGgAAAAAABBii0ABVG9wAAAAAOAFdWx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Cfxg5jsmJwQAADRW5kABsAAAABWAAzMzMh+LuMQAFZAJ/GDmOyYnBAAAJTdGFydEFycm93SGVhZAARAAAAbXNvQXJyb3doZWFkTm9uZQACRW5kQXJyb3dIZWFkABEAAABtc29BcnJvd2hlYWROb25lAAVNYW5hZ2VkSWQAEAAAAATgQGMuGSG2Tpfw9pOiYUQR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HZoi0ABVG9wAAAAAGCyYnBAAUxlZnQAAAAAoBs4RUAIRmxpcEhvcml6b250YWxseQAACEZsaXBIb3Jpem9udGFsbHlBcHBsaWVkAAAIRmxpcFZlcnRpY2FsbHkAAAhGbGlwVmVydGljYWxseUFwcGxpZWQAAAFSb3RhdGlvbgAAAAAAAAAAAAFaT3JkZXIAAAAAAAAAKE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DMQCMXQAABEl0ZW1zAGUSAAADMABdEgAAAl90eXBlAEsAAABlbXBvd2VyLkNoYXJ0cy5EYXRhLkdhbnR0LkNocm9ub2xvZ3kuRGF0YS5CYXJUYXNrRGF0YSwgZW1wb3dlci5DaGFydHMuRGF0YQACTGFiZWxQb3NpdGlvbgAHAAAAQ2VudGVyAAhJc0xhYmVsSW5zaWRlQm91bmRzAAEDU3R5bGUAHgQAAAFEZWZhdWx0Rm9udFNpemUAAAAAAAAAJEABRm9udFNpemUAAAAAAAAAJEADRm9udENvbG9yAFUAAAAQQQD/AAAAEFIAAAAAABBHAAAAAAAQQgAAAAAAAVNjQQAAAAAAAADwPwFTY1IAAAAAAAAAAAABU2NHAAAAAAAAAAAAAVNjQgAAAAAAAAAAAAAQRm9udFRoZW1lQ29sb3IAAQAAABBGb250U2NoZW1lQ29sb3IAAAAAAAFGb250VGludEFuZFNoYWRlACgAAAAFJwAAACkAAADnDwAAAAAAAAAAAA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A6DQAAA1JlY3RhbmdsZQB0BgAAAkF1dG9TaGFwZVR5cGUACgAAAFJlY3RhbmdsZQAFTWFuYWdlZElkABAAAAAEsVfl/j+FnEa32PmUN114yw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KC2VF1AAVRvcAAAAABA3J5wQAFMZWZ0AAAAACAQ3nxACEZsaXBIb3Jpem9udGFsbHkAAAhGbGlwSG9yaXpvbnRhbGx5QXBwbGllZAAACEZsaXBWZXJ0aWNhbGx5AAAIRmxpcFZlcnRpY2FsbHlBcHBsaWVkAAABUm90YXRpb24AAAAAAAAAAAABWk9yZGVyAAAAAAAAgFFAA0JvcmRlckNvbG9yAFUAAAAQQQD/AAAAEFIA/wAAABBHAP8AAAAQQgD/AAAAAVNjQQAAAAAAAADwPwFTY1IAAAAAAAAA8D8BU2NHAAAAAAAAAPA/AVNjQgAAAAAAAADw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CvBgAABU1hbmFnZWRJZAAQAAAABCxw+dA4VOJGg6hm/dLgyAY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ACRmlsbFBhdHRlcm4AEAAAAG1zb1BhdHRlcm5NaXhlZAACVGV4dAAUAAAAMeKAizAvMTAgLSAxMi8x4oCLNgACVGV4dEhvcml6b250YWxBbGlnbm1lbnQADgAAAG1zb0FuY2hvck5vbmUAAlBhcmFncmFwaEFsaWdubWVudAAPAAAAbXNvQWxpZ25DZW50ZXI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EAAAA4oCmAAFIZWlnaHQAAAAAAAAA8D8BV2lkdGgAAAAAAAAA8D8BVG9wAAAAAEDcnnBAAUxlZnQAAAAAIBDefEAIRmxpcEhvcml6b250YWxseQAACEZsaXBIb3Jpem9udGFsbHlBcHBsaWVkAAAIRmxpcFZlcnRpY2FsbHkAAAhGbGlwVmVydGljYWxseUFwcGxpZWQAAAFSb3RhdGlvbgAAAAAAAAAAAAFaT3JkZXIAAAAAAAAAU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pAAAABSgAAAAqAAAA5w8AAAAAAAAAAAAAAAhIYW5naW5nUHVuY3R1YXRpb24AABBJbmRlbnRMZXZlbAAAAAAAAUxlZnRJbmRlbnQAAAAAAAAAAAAITGluZVJ1bGVBZnRlcgAACExpbmVSdWxlQmVmb3JlAAAITGluZVJ1bGVXaXRoaW4AAAFSaWdodEluZGVudAAAAAAAAAAAAAFTcGFjZUFmdGVyAAAAAAAAAAAAAVNwYWNlQmVmb3JlAAAAAAAAAAAAAVNwYWNlV2l0aGluAAAAAAAAAAAAAAAJRW5kVGltZQAAK80XhQEAAAJEZXNjcmlwdGlvbgAUAAAAMeKAizAvMTAgLSAxMi8x4oCLNgACTmFtZQAFAAAAVGFzawAJU3RhcnRUaW1lAIAojL6DAQAAAAACTmFtZQAVAAAAU3R1ZGl1IGJpYmxpb2dyYWZpYyAACElzSGlnaGxpZ2h0ZWQAAANTdHlsZQA3BAAAAURlZmF1bHRGb250U2l6ZQAAAAAAAAAkQAFGb250U2l6ZQAAAAAAAAAq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AISXNGb250SXRhbGljAAAISXNGb250VW5kZXJsaW5lZAAAAlRleHRBbGlnbm1lbnQABQAAAExlZnQAAANMZWZ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UmlnaHROb3RlcwB2BAAAA1RleHR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MZWZ0Tm90ZXNSZW5kZXJJbmZvAJkUAAADTGFiZWwAlwYAAAVNYW5hZ2VkSWQAEAAAAASUuzqs7qGRTaEgIL8leFwf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KgAAAAUpAAAAKwAAAOcPAAAAAAAAAAA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IFuzcE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GDrqHFAAANFbmQAGwAAAAFYADMzMyH4u4xAAVkAAAAAYOuocUAAAlN0YXJ0QXJyb3dIZWFkABEAAABtc29BcnJvd2hlYWROb25lAAJFbmRBcnJvd0hlYWQAEQAAAG1zb0Fycm93aGVhZE5vbmUABU1hbmFnZWRJZAAQAAAABLexH9wOeH1CiwBz+PlqurE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YOuocU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RE20qtn23XTrQ0T5nRYtYR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SsAAAAFKgAAACwAAADnDwAAAAAAAAAAAABybGluZQAAAAhTaXplVG9UZXh0V2lkdGgAAAhTaXplVG9UZXh0SGVpZ2h0AAADVGV4dE1hcmdpbgA/AAAAAUxlZnQAAAAAAAAAAAABVG9wAAAAAAAAAAAAAVJpZ2h0AAAAAAAAAAAAAUJvdHRvbQAAAAAAAAAAAAABSGVpZ2h0AAAAAKCPYzNAAVdpZHRoAAAAAAAAAAAAAVRvcAAAAABgsnJw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OAUS5pB2xRMiFooBclcSrA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CBbs3B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Bg66hxQAADRW5kABsAAAABWAAzMzMh+LuMQAFZAAAAAGDrqHFAAAJTdGFydEFycm93SGVhZAARAAAAbXNvQXJyb3doZWFkTm9uZQACRW5kQXJyb3dIZWFkABEAAABtc29BcnJvd2hlYWROb25lAAVNYW5hZ2VkSWQAEAAAAAQyqu3JMTJLTLyyPmtn6LP1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GDrqHF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sAAAABSsAAAAtAAAA5w8AAAAAAAAAAA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Fm8I2rF+AxLjkbPHs44uBU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YLJycE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A6FAAAA0xhYmVsAL8GAAAFTWFuYWdlZElkABAAAAAEFXOsQgMxaE2tGyQZBpqJXQ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BUAAABTdHVkaXUgYmlibGlvZ3JhZmljI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KkAIRm9udFN0cmlrZXRocm91Z2gAAAhGb250U3Vic2NyaXB0AAAIRm9udFN1cGVyc2NyaXB0AAAIRm9udFVuZGVybGluZQAAAAhTaXplVG9UZXh0V2lkdGgAAAhTaXplVG9UZXh0SGVpZ2h0AAADVGV4dE1hcmdpbgA/AAAAAUxlZnQAAAAAAAAAAAABVG9wAAAAAAAAAAAAAVJpZ2h0AAAAAAAAAAAAAUJvdHRvbQAAAAAAAAAAAAACRGlzcGxheVRleHQAFQAAAFN0dWRpdSBiaWJsaW9ncmFmaWMgAAFIZWlnaHQAAAAA4FYDLEABV2lkdGgAAAAAoJkZXEABVG9wAAAAAIDBnXBAAUxlZnQAAAAA4E5rT0AIRmxpcEhvcml6b250YWxseQAACEZsaXBIb3Jpem9udGFsbHlBcHBsaWVkAAAIRmxpcFZlcnRpY2FsbHkAAAhGbGlwVmVydGljYWxseUFwcGxpZWQAAAFSb3RhdGlvbgAAAAAAAAAAAAFaT3JkZXIAAAAAAAAAP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JOJkllctlkSx2mDQgAholQhIYXNDaGFuZ2VzAAAIVXNlTmFtZUluc3RlYWRPZlRhZ0FzSWQAAAhTaGFwZVByZXZpb3VzbHlDcmVhdGVkAAEDRmlsbENvbG9yAFUAAAAQQQD/AAAAEFIARQAAABBHAFkAAAAQQgBuAAAAAVNjQQAAAAAAAADwPwFTY1IAAAAAAEJ4rj8BU2NHLQAAAAUsAAAALgAAAOcPAAAAAAAAAAAAAA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EGKLQAFUb3AAAAAAYLJycEABTGVmdAAAAADgTmtFQAhGbGlwSG9yaXpvbnRhbGx5AAAIRmxpcEhvcml6b250YWxseUFwcGxpZWQAAAhGbGlwVmVydGljYWxseQAACEZsaXBWZXJ0aWNhbGx5QXBwbGllZAAAAVJvdGF0aW9uAAAAAAAAAAAAAVpPcmRlcgAAAAAAAAA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sGzhFQAFZAPcUi13rqHFAAANFbmQAGwAAAAFYADMzMyH4u4xAAVkA9xSLXeuocUAAAlN0YXJ0QXJyb3dIZWFkABEAAABtc29BcnJvd2hlYWROb25lAAJFbmRBcnJvd0hlYWQAEQAAAG1zb0Fycm93aGVhZE5vbmUABU1hbmFnZWRJZAAQAAAABOWTmDlkZV1KtTnNhwqv8ek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dmiLQAFUb3AAAAAAYOuocUABTGVmdAAAAACgGzhFQAhGbGlwSG9yaXpvbnRhbGx5AAAIRmxpcEhvcml6b250YWxseUFwcGxpZWQAAAhGbGlwVmVydGljYWxseQAACEZsaXBWZXJ0aWNhbGx5QXBwbGllZAAAAVJvdGF0aW9uAAAAAAAAAAAAAVpPcmRlcgAAAAAAAAAo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MyAMpdAAAESXRlbXMAYxIAAAMwAFsSAAACX3R5cGUASwAAAGVtcG93ZXIuQ2hhcnRzLkRhdGEuR2FudHQuQ2hyb25vbG9neS5EYXRhLkJhclRhc2tEYXRhLCBlbXBvd2VyLkNoYXJ0cy5EYXRhAAJMYWJlbFBvc2l0aW9uAAcAAABDZW50ZXIACElzTGFiZWxJbnNpZGVCb3VuZHMAAQNTdHlsZQAeBAAAAURlZmF1bHRGb250U2l6ZQAAAAAAAAAkQAFGb250U2l6ZQAAAAAAAAAkQANGb250Q29sb3IAVQAAABBBAP8AAAAQUgAAAAAAEEcAAAAAABBCAAAAAAABU2NBAAAAAAAAAPA/AVNjUgAAAAAAAAAAAAFTY0cAAAAAAAAAAAABU2NCAAAAAAAAAAAAABBGb250VGhlbWVDb2xvcgAB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t32K/qe8K0ACRGFzaFN0eWxlAA0AAABtc29MaW5lU29saWQAA0ZpbGxDb2xvcgBVAAAAEEEA/wAAABBSAP8AAAAQRwClAAAAEEIAAAAAAAFTY0EAAAAAAAAA8D8BU2NSAAAAAAAAAPA/AVNjRwAAAADArRTYPwFTY0IAAAAAAAAAAAAAEEZpbGxUaGVtZUNvbG9yAAUAAAABRmlsbFRpbnRBbmRTaGFkZS4AAAAFLQAAAC8AAADnDwAAAAAAAAAAAAA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BAlRleHRBbGlnbm1lbnQABQAAAExlZnQAAAhEaXNwbGF5TGFiZWwAAANSZW5kZXJJbmZvADkNAAADUmVjdGFuZ2xlAHQGAAACQXV0b1NoYXBlVHlwZQAKAAAAUmVjdGFuZ2xlAAVNYW5hZ2VkSWQAEAAAAASMvR4wlKLSSr497KIloTaiCEhhc0NoYW5nZXMAAAhVc2VOYW1lSW5zdGVhZE9mVGFnQXNJZAAACFNoYXBlUHJldmlvdXNseUNyZWF0ZWQAAQNGaWxsQ29sb3IAVQAAABBBAP8AAAAQUgD/AAAAEEcApQAAABBCAAAAAAABU2NBAAAAAAAAAPA/AVNjUgAAAAAAAADwPwFTY0cAAAAAwK0U2D8BU2NCAAAAAAAAAAAAABBGaWxsVGhlbWVDb2xvcgAF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Ki8K0ABV2lkdGgAAAAAAHjSYEABVG9wAAAAAIAQXnJAAUxlZnQAAAAAwJVbe0AIRmxpcEhvcml6b250YWxseQAACEZsaXBIb3Jpem9udGFsbHlBcHBsaWVkAAAIRmxpcFZlcnRpY2FsbHkAAAhGbGlwVmVydGljYWxseUFwcGxpZWQAAAFSb3RhdGlvbgAAAAAAAAAAAAFaT3JkZXIAAAAAAACAUUADQm9yZGVyQ29sb3IAVQAAABBBAP8AAAAQUgD/AAAAEEcA/wAAABBCAP8AAAABU2NBAAAAAAAAAPA/AVNjUgAAAAAAAADwPwFTY0cAAAAAAAAA8D8BU2NCAAAAAAAAAPA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K4GAAAFTWFuYWdlZElkABAAAAAEv0iulbKfZUOh6lPfdzeHkw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BMAAAA54oCLLzI2IC0gMTIvMeKAizIAAlRleHRIb3Jpem9udGFsQWxpZ25tZW50AA4AAABtc29BbmNob3JOb25lAAJQYXJhZ3JhcGhBbGlnbm1lbnQADwAAAG1zb0FsaWduQ2VudGVyAAJUZXh0VmVydGljYWxBbGlnbm1lbnQAEAAAAG1zb0FuY2hvck1pZGRsZQADRm9udFN0eWxlAEEBAAAQRm9udEJhY2tncm91bmQAAAAAAAhGb250Qm9sZAAAA0ZvbnRDb2xvcgBVAAAAEEEA/wAAABBSAAAAAAAQRwAAAAAAEEIAAAAAAAFTY0EAAAAAAAAA8D8BU2NSAAAAAAAAAAAAAVNjRwAAAAAAAAAAAAFTY0IAAAAAAAAAAAAAEEZvbnRUaGVtZUNvbG9yAAEAAAABRm9udFRpbnRBbmRTaGFkZQAAAAAAAAAAABBGb250U2NoZW1lQ29sb3IAAAAAAAhGb250SXRhbGljAAACRm9udE5hbWUABwAAACttbi1sdAABRm9udFNpemUAAAAAAAAAJEAIRm9udFN0cmlrZXRocm91Z2gAAAhGb250U3Vic2NyaXB0AAAIRm9udFN1cGVyc2NyaXB0AAAIRm9udFVuZGVybGluZQABAAhTaXplVG9UZXh0V2lkdGgAAAhTaXplVG9UZXh0SGVpZ2h0AAADVGV4dE1hcmdpbgA/AAAAAUxlZnQAAAAAAAAAAAABVG9wAAAAAAAAAAAAAVJpZ2h0AAAAAAAAAAAAAUJvdHRvbQAAAAAAAAAAAAACRGlzcGxheVRleHQABAAAAOKApgABSGVpZ2h0AAAAAAAAAPA/AVdpZHRoAAAAAAAAAPA/AVRvcAAAAACAEF5yQAFMZWZ0AAAAAMCVW3tACEZsaXBIb3Jpem9udGFsbHkAAAhGbGlwSG9yaXpvbnRhbGx5QXBwbGllZAAACEZsaXBWZXJ0aWNhbGx5AAAIRmxpcFZlcnRpY2FsbHlBcHBsaWVkAAABUm90YXRpb24AAAAAAAAAAAABWk9yZGVyAAAAAAAAAFJ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JRW5kVGltZQAAuzMDhQEAAAJEZXNjcmlwdGlvbgATAAAAOeKAiy8yNiAtIDEyLzHigIsyAAJOYW1lAAUAAABUYXNrAAlTdGFydFRpbWUAgCBzdoMBAAAAAAJOYW1lACoAAABJZGVudGlmaWNhcmUgcG9zaWJpbGl0YXRpIGRlIGltcGxlbWVudGFyZQAISXNIaWdobGlnaHRlZAAAA1N0eWxlADcEAAABRGVmYXVsdEZvbnRTaXplAAAAAAAAACRAAUZvbnRTaXplAAAAAAAAACpAA0ZvbnRDb2xvcgBVAAAAEEEA/wAAABBSAAAAAAAQRwAAAAAAEEIAAAAAAAFTY0EAAAAAAAAA8D8BU2NSAAAAAAAAAAAAAVMvAAAABS4AAAAwAAAA5w8AAAAAAAAAAAAA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AISXNGb250SXRhbGljAAAISXNGb250VW5kZXJsaW5lZAAAAlRleHRBbGlnbm1lbnQABQAAAExlZnQAAANMZWZ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UmlnaHROb3RlcwB2BAAAA1RleHRTdHlsZQAe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MZWZ0Tm90ZXNSZW5kZXJJbmZvAJkUAAADTGFiZWwAlwYAAAVNYW5hZ2VkSWQAEAAAAATrGtjydluaRqBbnPRrFX7G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MAAAAAUvAAAAMQAAAOcPAAAAAAAAAAAAAH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YI9yck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OAa4XNAAANFbmQAGwAAAAFYADMzMyH4u4xAAVkAAAAA4Brhc0AAAlN0YXJ0QXJyb3dIZWFkABEAAABtc29BcnJvd2hlYWROb25lAAJFbmRBcnJvd0hlYWQAEQAAAG1zb0Fycm93aGVhZE5vbmUABU1hbmFnZWRJZAAQAAAABEBGpXUAWV5JsHwE2tBKVKo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4Brhc0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Q7WwJb5X9/R7DctxMNyEnW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4HtBQUABV2lkdGgAAAAAAAAAAAABVG9wAAAAAGDruHFAAUxlZnQAAAAA4MSwjEAIRmxpcEhvcml6b250YWxseQAACEZsaXBIb3Jpem9udGFsbHlBcHBsaWVkAAAIRmxpcFZlcnRpY2FsbHkAAAhGbGlwVmVydGljYWxseUFwcGxpZWQAAAFSb3RhdGlvbgAAAAAAAAAAAAFaT3JkZXIAAAAAAABAVUADQm9yZGVyQ29sb3IAVQAAABBBAAAAAAAQUgAAAAAAEEcAAAAAABBCAAAAAAABU2NBAAAAAAAAAAAAAVNjUgAAAAAAAAAAAAFTY0cAAAAAAAAAAAABU2NCAAAAAAAAAAAAABBCb3JkZXJUaGVtZUNvbG9yAAAAAAABQm9yZGVyVGludEFuZFNoYWRlAAAAAAAAAAAAEEJvcmRlclNjaDEAAAAFMAAAADIAAADnDwAAAAAAAAAAAAB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FRFmp8+n1FNjzYPR/B7R8c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GCPcnJ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DgGuFzQAADRW5kABsAAAABWAAzMzMh+LuMQAFZAAAAAOAa4XNAAAJTdGFydEFycm93SGVhZAARAAAAbXNvQXJyb3doZWFkTm9uZQACRW5kQXJyb3dIZWFkABEAAABtc29BcnJvd2hlYWROb25lAAVNYW5hZ2VkSWQAEAAAAAQuOnB1nS0bQJ0+ptJp24nn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OAa4XN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iL/m7KykV0+vS5qxMmlXVQhIYXNDaGFuZ2VzAAEIVXNlTmFtZUluc3RlYWRPZlRhZ0FzSWQAAAhTaGFwZVByZXZpb3VzbHlDcmVhdGVkAAADRmlsbENvbG9yAFUAAAAyAAAABTEAAAAzAAAA5w8AAAAAAAAA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ge0FBQAFXaWR0aAAAAAAAAAAAAAFUb3AAAAAAYOu4cU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BlFAAAA0xhYmVsAOoGAAAFTWFuYWdlZElkABAAAAAE6HdsPmxsAku5tSk1L5JbHw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CoAAABJZGVudGlmaWNhcmUgcG9zaWJpbGl0YXRpIGRlIGltcGxlbWVudGFyZQ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KkAIRm9udFN0cmlrZXRocm91Z2gAAAhGb250U3Vic2NyaXB0AAAIRm9udFN1cGVyc2NyaXB0AAAIRm9udFVuZGVybGluZQAAAAhTaXplVG9UZXh0V2lkdGgAAAhTaXplVG9UZXh0SGVpZ2h0AAADVGV4dE1hcmdpbgA/AAAAAUxlZnQAAAAAAAAAAAABVG9wAAAAAAAAAAAAAVJpZ2h0AAAAAAAAAAAAAUJvdHRvbQAAAAAAAAAAAAACRGlzcGxheVRleHQAKwAAAElkZW50aWZpY2FyZSBwb3NpYmlsaXRhdGkgZGUNCmltcGxlbWVudGFyZQABSGVpZ2h0AAAAAOB7wUFAAVdpZHRoAAAAAMAetWJAAVRvcAAAAABg67BxQAFMZWZ0AAAAAOBOa09ACEZsaXBIb3Jpem9udGFsbHkAAAhGbGlwSG9yaXpvbnRhbGx5QXBwbGllZAAACEZsaXBWZXJ0aWNhbGx5AAAIRmxpcFZlcnRpY2FsbHlBcHBsaWVkAAABUm90YXRpb24AAAAAAAAAAAABWk9yZGVyAAAAAAAAAD5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B99Aq6D+7FEq5/Z+3yLRckISGFzQ2hhbmdlcwAACFVzZU5hbWVJbnN0ZWFkT2ZUYWdBc0lkAAAIU2hhcGVQcmV2aW91c2x5Q3JlYXRlZAAB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MwAAAAUyAAAANAAAAOcPAAAAAAAAAAAAAH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4HtBQUABV2lkdGgAAAAAABBii0ABVG9wAAAAAGDruHF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A+jR3YGuFzQAADRW5kABsAAAABWAAzMzMh+LuMQAFZAD6NHdga4XNAAAJTdGFydEFycm93SGVhZAARAAAAbXNvQXJyb3doZWFkTm9uZQACRW5kQXJyb3dIZWFkABEAAABtc29BcnJvd2hlYWROb25lAAVNYW5hZ2VkSWQAEAAAAATeU2UH+FjFSomx1/qUkPMo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HZoi0ABVG9wAAAAAOAa4XNAAUxlZnQAAAAAoBs4RUAIRmxpcEhvcml6b250YWxseQAACEZsaXBIb3Jpem9udGFsbHlBcHBsaWVkAAAIRmxpcFZlcnRpY2FsbHkAAAhGbGlwVmVydGljYWxseUFwcGxpZWQAAAFSb3RhdGlvbgAAAAAAAAAAAAFaT3JkZXIAAAAAAAAAKE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AAAk5hbWUADwAAAEZhemEgQ2VyY2V0YXJlAAJTdW1tYXJ5TGFiZWwAGgAAADIgc2VzaXVuaSBEZXNpZ24gVGhpbmtpbmcACElzTGFiZWxJbnNpZGVCb3VuZHMAAQJMYWJlbFBvc2l0aW9uAAUAAABMZWZ0AAhJc0hpZ2hsaWdodGVkAAADTGVmdFNpZGVTdHlsZQA3BAAAAURlZmF1bHRGb250U2l6ZQAAAAAAAAAkQAFGb250U2l6ZQAAAAAAAAAy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EISXNGb250SXRhbGljAAAISXNGb250VW5kZXJsaW5lZAAAAlRleHRBbGlnbm1lbnQABQAAAExlZnQAAANTdW1tYXJ5U3R5bGUANwQAAAFEZWZhdWx0Rm9udDQAAAAFMwAAADUAAADnDwAAAAAAAAAAAABTaXplAAAAAAAAACRAAUZvbnRTaXplAAAAAAAAACRAA0ZvbnRDb2xvcgBVAAAAEEEA/wAAABBSAAAAAAAQRwAAAAAAEEIAAAAAAAFTY0EAAAAAAAAA8D8BU2NSAAAAAAAAAAAAAVNjRwAAAAAAAAAAAAFTY0IAAAAAAAAAAAAAEEZvbnRUaGVtZUNvbG9yAAE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vwAAABBHAHwAAAAQQgAAAAAAAVNjQQAAAAAAAADwPwFTY1IAAAAA4P6r4D8BU2NHAAAAAGCYzMk/AVNjQgAAAAAAAAAAAAAQRmlsbFRoZW1lQ29sb3IABQAAAAFGaWxsVGludEFuZFNoYWRlAAAAAAAAANC/A0JvcmRlckNvbG9yAFUAAAAQQQD/AAAAEFIA/wAAABBHAP8AAAAQQgD/AAAAAVNjQQAAAAAAAADwPwFTY1IAAAAAAAAA8D8BU2NHAAAAAAAAAPA/AVNjQgAAAAAAAADwPwAQQm9yZGVyVGhlbWVDb2xvcgAAAAAAAUJvcmRlclRpbnRBbmRTaGFkZQAAAAAAAAAAAAhJc0ZpbGxlZAABAlBhdHRlcm4AEAAAAG1zb1BhdHRlcm5NaXhlZAACU2hhcGVUeXBlAA4AAABtc29TaGFwZU1peGVkAANMYWJlbE9mZnNldABCAAAAAVgAAAAAAAAAAAABWQAAAAAAAAAAAAFMZW5ndGgAAAAAAAAAAAABTGVuZ3RoU3F1YXJlZAAAAAAAAAAAAAABQm9yZGVyVGhpY2tuZXNzAAAAAAAAAPA/CElzRm9udEJvbGQAAAhJc0ZvbnRJdGFsaWMAAAhJc0ZvbnRVbmRlcmxpbmVkAAACVGV4dEFsaWdubWVudAAFAAAATGVmdAAACERpc3BsYXlMYWJlbAAACERpc3BsYXlTdW1tYXJ5AAEISXNDb2xsYXBzZWQAAANMZWZ0Tm90ZXMAdgQAAANUZXh0U3R5bGUAHgQAAAFEZWZhdWx0Rm9udFNpemUAAAAAAAAAJEABRm9udFNpemUAAAAAAAAAJEADRm9udENvbG9yAFUAAAAQQQD/AAAAEFIAAAAAABBHAAAAAAAQQgAAAAAAAVNjQQAAAAAAAADwPwFTY1IAAAAAAAAAAAABU2NHAAAAAAAAAAAAAVNjQgAAAAAAAAAAAAAQRm9udFRoZW1lQ29sb3IAAAAAABBGb250U2NoZW1lQ29sb3IAAA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UmlnaHROb3RlcwB2BAAAA1RleHRTdHlsZQAeBAAAAURlZmF1bHRGb250U2l6ZQAAAAAAAAAkQAFGb250U2l6ZQAAAAAAAAAk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MZWZ0Tm90ZXNSZW5kZXJJbmZvAJkUAAADTGFiZWwAlwYAAAVNYW5hZ2VkSWQAEAAAAAQFHnNiJ2XAQ4eRMoqlPShu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81AAAABTQAAAA2AAAA5w8AAAAAAAAAAAAA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YOVpak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OAFVWxAAANFbmQAGwAAAAFYADMzMyH4u4xAAVkAAAAA4AVVbEAAAlN0YXJ0QXJyb3dIZWFkABEAAABtc29BcnJvd2hlYWROb25lAAJFbmRBcnJvd0hlYWQAEQAAAG1zb0Fycm93aGVhZE5vbmUABU1hbmFnZWRJZAAQAAAABG6NEDDGr45DmKIv34fCoT8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4AVVbE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TIYUbscdOxRK5FI39qXmQd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/jM0ABV2lkdGgAAAAAAAAAAAABVG9wAAAAAOCT2GlAAUxlZnQAAAAA4MSwjEAIRmxpcEhvcml6b250YWxseQAACEZsaXBIb3Jpem9udGFsbHlBcHBsaWVkAAAIRmxpcFZlcnRpY2FsbHkAAAhGbGlwVmVydGljYWxseUFwcGxpZWQAAAFSb3RhdGlvbgAAAAAAAAAAAAFaT3JkZXIAAAAAAABAVUADQm9yZGVyQ29sNgAAAAU1AAAANwAAAOcPAAAAAAAAAAAAA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AEnLJ7D11dJg2m453AB4z8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GDlaWp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DgBVVsQAADRW5kABsAAAABWAAzMzMh+LuMQAFZAAAAAOAFVWxAAAJTdGFydEFycm93SGVhZAARAAAAbXNvQXJyb3doZWFkTm9uZQACRW5kQXJyb3dIZWFkABEAAABtc29BcnJvd2hlYWROb25lAAVNYW5hZ2VkSWQAEAAAAAQ3YNup6TFsQbdB0I7hhCVX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OAFVWx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jcAAAAFNgAAADgAAADnDwAAAAAAAAAAAABnbGUAdAYAAAJBdXRvU2hhcGVUeXBlAAoAAABSZWN0YW5nbGUABU1hbmFnZWRJZAAQAAAABB5ZB2PtdSlPmpb1kAG5l1I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+MzQAFXaWR0aAAAAAAAAAAAAAFUb3AAAAAA4JPYaU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ArFAAAA0xhYmVsALAGAAAFTWFuYWdlZElkABAAAAAE7zpuM7zJSkaZXSm+ST3quw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8AAABGYXphIENlcmNldGFyZQACVGV4dEhvcml6b250YWxBbGlnbm1lbnQADgAAAG1zb0FuY2hvck5vbmUAAlBhcmFncmFwaEFsaWdubWVudAANAAAAbXNvQWxpZ25MZWZ0AAJUZXh0VmVydGljYWxBbGlnbm1lbnQADQAAAG1zb0FuY2hvclRvcAADRm9udFN0eWxlAEEBAAAQRm9udEJhY2tncm91bmQAAAAAAAhGb250Qm9sZAAB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MkAIRm9udFN0cmlrZXRocm91Z2gAAAhGb250U3Vic2NyaXB0AAAIRm9udFN1cGVyc2NyaXB0AAAIRm9udFVuZGVybGluZQAAAAhTaXplVG9UZXh0V2lkdGgAAAhTaXplVG9UZXh0SGVpZ2h0AAADVGV4dE1hcmdpbgA/AAAAAUxlZnQAAAAAAAAAAAABVG9wAAAAAAAAAAAAAVJpZ2h0AAAAAAAAAAAAAUJvdHRvbQAAAAAAAAAAAAACRGlzcGxheVRleHQADwAAAEZhemEgQ2VyY2V0YXJlAAFIZWlnaHQAAAAAgKuBMkABV2lkdGgAAAAAYMmPX0ABVG9wAAAAACCy+mlAAUxlZnQAAAAA4E5rSkAIRmxpcEhvcml6b250YWxseQAACEZsaXBIb3Jpem9udGFsbHlBcHBsaWVkAAAIRmxpcFZlcnRpY2FsbHkAAAhGbGlwVmVydGljYWxseUFwcGxpZWQAAAFSb3RhdGlvbgAAAAAAAAAAAAFaT3JkZXIAAAAAAAAAP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E8e3u/llj0GDmtmLpdJ2cwhIYXNDaGFuZ2VzAAAIVXNlTmFtZUluc3RlYWRPZlRhZ0FzSWQAAAhTaGFwZVByZXZpb3VzbHlDcmVhdGVkAAE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4AAAABTcAAAA5AAAA5w8AAAAAAAAAAAA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+MzQAFXaWR0aAAAAAAAEGKLQAFUb3AAAAAA4JPYaUABTGVmdAAAAADgTmtFQAhGbGlwSG9yaXpvbnRhbGx5AAAIRmxpcEhvcml6b250YWxseUFwcGxpZWQAAAhGbGlwVmVydGljYWxseQAACEZsaXBWZXJ0aWNhbGx5QXBwbGllZAAAAVJvdGF0aW9uAAAAAAAAAAAAAVpPcmRlcgAAAAAAAAA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sGzhFQAFZALCc+NAFVWxAAANFbmQAGwAAAAFYADMzMyH4u4xAAVkAsJz40AVVbEAAAlN0YXJ0QXJyb3dIZWFkABEAAABtc29BcnJvd2hlYWROb25lAAJFbmRBcnJvd0hlYWQAEQAAAG1zb0Fycm93aGVhZE5vbmUABU1hbmFnZWRJZAAQAAAABBJVqXi6IfZLvwxxK9IivU4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dmiLQAFUb3AAAAAA4AVVbEABTGVmdAAAAACgGzhFQAhGbGlwSG9yaXpvbnRhbGx5AAAIRmxpcEhvcml6b250YWxseUFwcGxpZWQAAAhGbGlwVmVydGljYWxseQAACEZsaXBWZXJ0aWNhbGx5QXBwbGllZAAAAVJvdGF0aW9uAAAAAAAAAAAAAVpPcmRlcgAAAAAAAAAo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1N1bW1hcnlSZW5kZXJJbmZvAFMNAAADUmVjdGFuZ2xlAHMGAAACQXV0b1NoYXBlVHlwZQAJAAAAUGVudGFnb24ABU1hbmFnZWRJZAAQAAAABG+QSIJgmLVJvLFOd8cL65IISGFzQ2hhbmdlcwAACFVzZU5hbWVJbnN0ZWFkT2ZUYWdBc0lkAAAIU2hhcGVQcmV2aW91c2x5Q3JlYXRlZAABA0ZpbGxDb2xvcgBVAAAAEEEA/wAAABBSAL8AAAAQRwB8AAAAEEIAAAAAAAFTY0EAAAAAAAAA8D8BU2NSAAAAAOD+q+A/AVNjRwAAAABgmMzJPwFTY0IAAAAAAAAAAAAAEEZpbGxUaGVtZUNvbG9yAAUAAAABRmlsbFRpbnRBbmRTaGFkZQAAAAAAAADQv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qLwrQAFXaWR0aAAAAACABptrQAFUb3AAAAAAoOdAakABTGVmdAAAAACAumV2QAhGbGlwSG9yaXpvbnRhbGx5AAAIRmxpcEhvcml6b250YWxseUFwcGxpZWQAOQAAAAU4AAAAOgAAAOcPAAAAAAAAAAAAAAAIRmxpcFZlcnRpY2FsbHkAAAhGbGlwVmVydGljYWxseUFwcGxpZWQAAAFSb3RhdGlvbgAAAAAAAAAAAAFaT3JkZXIAAAAAAAAATkADQm9yZGVyQ29sb3IAVQAAABBBAP8AAAAQUgD/AAAAEEcA/wAAABBCAP8AAAABU2NBAAAAAAAAAPA/AVNjUgAAAAAAAADwPwFTY0cAAAAAAAAA8D8BU2NCAAAAAAAAAPA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MkGAAAFTWFuYWdlZElkABAAAAAE9T+HrAQVKE+r80v9VNVKGA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BoAAAAyIHNlc2l1bmkgRGVzaWduIFRoaW5raW5n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QAAAAFGb250VGludEFuZFNoYWRlAAAAAAAAAAAAEEZvbnRTY2hlbWVDb2xvcgAA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aAAAAMiBzZXNpdW5pIERlc2lnbiBUaGlua2luZwABSGVpZ2h0AAAAAIDwnCZAAVdpZHRoAAAAAOBR+FtAAVRvcAAAAACA62lqQAFMZWZ0AAAAAIC6pXZACEZsaXBIb3Jpem9udGFsbHkAAAhGbGlwSG9yaXpvbnRhbGx5QXBwbGllZAAACEZsaXBWZXJ0aWNhbGx5AAAIRmxpcFZlcnRpY2FsbHlBcHBsaWVkAAABUm90YXRpb24AAAAAAAAAAAABWk9yZGVyAAAAAAAAgE5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VGV4dEhvcml6b250YWxBbGlnbm1lbnQAAgAAADAAAAMxAG90AQAEUm93cwAIFwEAAzAAA10AAARJdGVtcwD6EQAAAzAA8hEAAAJfdHlwZQBLAAAAZW1wb3dlci5DaGFydHMuRGF0YS5HYW50dC5DaHJvbm9sb2d5LkRhdGEuQmFyVGFza0RhdGEsIGVtcG93ZXIuQ2hhcnRzLkRhdGEAAkxhYmVsUG9zaXRpb24ABwAAAENlbnRlcgAISXNMYWJlbEluc2lkZUJvdW5kcwAAA1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DiDAAAA1JlY3RhbmdsZQB0BgAAAkF1dG9TaGFwZVR5cGUACgAAAFJlY3RhbmdsZQAFTWFuYWdlZElkABAAAAAE8/IAJPTYOkas4GahCAymQw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DoAAAAFOQAAADsAAADnDwAAAAAAAAAAAAB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qLwrQAFXaWR0aAAAAAAg2UVUQAFUb3AAAAAAoH1jdUABTGVmdAAAAABAsoN9QAhGbGlwSG9yaXpvbnRhbGx5AAAIRmxpcEhvcml6b250YWxseUFwcGxpZWQAAAhGbGlwVmVydGljYWxseQAACEZsaXBWZXJ0aWNhbGx5QXBwbGllZAAAAVJvdGF0aW9uAAAAAAAAAAAAAVpPcmRlcgAAAAAAAIBRQANCb3JkZXJDb2xvcgBVAAAAEEEA/wAAABBSAP8AAAAQRwD/AAAAEEIA/wAAAAFTY0EAAAAAAAAA8D8BU2NSAAAAAAAAAPA/AVNjRwAAAAAAAADwPwFTY0IAAAAAAAAA8D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FiZWwAVwYAAAVNYW5hZ2VkSWQAEAAAAATml0ZD0LB2To2EnMnv6Hda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8D8BV2lkdGgAAAAAAAAA8D8BVG9wAAAAAKB9Y3VAAUxlZnQAAAAAQLKDfUAIRmxpcEhvcml6b250YWxseQAACEZsaXBIb3Jpem9udGFsbHlBcHBsaWVkAAAIRmxpcFZlcnRpY2FsbHkAAAhGbGlwVmVydGljYWxseUFwcGxpZWQAAAFSb3RhdGlvbgAAAAAAAAAAAAFaT3JkZXIAAAAAAAAAU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lFbmRUaW1lAADHjcqEAQAAAkRlc2NyaXB0aW9uAAEAAAAAAk5hbWUABQAAAFRhc2sACVN0YXJ0VGltZQCAUHLdgwEAAAAAAk5hbWUACwAAAFByb3RvdGlwIDEACElzSGlnaGxpZ2h0ZWQAAANTdHlsZQA3BAAAAURlZmF1bHRGb250U2l6ZQAAAAAAAAAkQAFGb250U2l6ZQAAAAAAAAAq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AISXNGb250SXRhbGljAAAISXNGb250VW5kZXJsaW5lZAAAAlRleHRBbGlnbm1lbnQABQAAAExlZnQAAANMZWZ0Tm90ZXMAdgQAAANUZXh0U3R5bGUAHgQAAAFEZWZhdWx0Rm9udFNpemUAAAAAAAAAJEABRm9udFNpemUAAAAAAAAAJEADRm9udENvbG9yAFUAAAAQQQA7AAAABToAAAA8AAAA5w8AAAAAAAAAAAA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1JpZ2h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TGVmdE5vdGVzUmVuZGVySW5mbwCZFAAAA0xhYmVsAJcGAAAFTWFuYWdlZElkABAAAAAEaTiCjKwEkkukbSb2s7k3I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gPx3dU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MCMbXZAAANFbmQAGwAAAAFYADMzMyH4u4xAAVkAAAAAwIxtdkAAAlN0YXJ0QXJyb3dIZWFkABEAAABtc29BcnJvd2hlYWROb25lAAJFbmRBcnJvd0hlYWQAPAAAAAU7AAAAPQAAAOcPAAAAAAAAAAAAABEAAABtc29BcnJvd2hlYWROb25lAAVNYW5hZ2VkSWQAEAAAAARrWQFe2kCHQojhb2z9EYPu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MCMbXZ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S5AV5Y9Xx023L1lfGBz7yg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KCPYzNAAVdpZHRoAAAAAAAAAAAAAVRvcAAAAADgUzd1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LiEtaBdBbBMnXy5FkAIZe8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T0AAAAFPAAAAD4AAADnDwAAAAAAAAAAAAB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CA/Hd1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wIxtdkAAA0VuZAAbAAAAAVgAMzMzIfi7jEABWQAAAADAjG12QAACU3RhcnRBcnJvd0hlYWQAEQAAAG1zb0Fycm93aGVhZE5vbmUAAkVuZEFycm93SGVhZAARAAAAbXNvQXJyb3doZWFkTm9uZQAFTWFuYWdlZElkABAAAAAEtsmJTErJWEqwAoV/YXcxh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DAjG12QAFMZWZ0AAAAAMCRtYxACEZsaXBIb3Jpem9udGFsbHkAAAhGbGlwSG9yaXpvbnRhbGx5QXBwbGllZAAACEZsaXBWZXJ0aWNh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Gu6kUaE92tCkxqzctubYnI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4FM3dUABTGVmdAAAAADgxLCMQAhGbGlwSG9yaXpvbnRhbGx5AAAIRmxpcEhvcml6b250YWxseUFwcGxpZWQAAAhGbGlwVmVydGljYWxseQAACEZsaXBWZXJ0aWNhbGx5QXBwbGllZAAAAVJvdGF0aW9uAAAAAAAAAAAAAVo+AAAABT0AAAA/AAAA5w8AAAAAAAAAAAAAT3JkZXIAAAAAAAB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BFRyYWZmaWNMaWdodERhdGEABQAAAAAESGFydmV5QmFsbERhdGEABQAAAAAQSGFydmV5QmFsbFZhbHVlAAAAAAACVHJhZmZpY0xpZ2h0U3RhdGUABAAAAE9mZgAEQ2hlY2tCb3hEYXRhAAUAAAAAAkNoZWNrQm94U3RhdGUABQAAAE5vbmUAAANMZWZ0U2lkZVJlbmRlckluZm8AJhQAAANMYWJlbACrBgAABU1hbmFnZWRJZAAQAAAABMVezSTwsTJCsPD7JBUvjTI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LAAAAUHJvdG90aXAgMQ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KkAIRm9udFN0cmlrZXRocm91Z2gAAAhGb250U3Vic2NyaXB0AAAIRm9udFN1cGVyc2NyaXB0AAAIRm9udFVuZGVybGluZQAAAAhTaXplVG9UZXh0V2lkdGgAAAhTaXplVG9UZXh0SGVpZ2h0AAADVGV4dE1hcmdpbgA/AAAAAUxlZnQAAAAAAAAAAAABVG9wAAAAAAAAAAAAAVJpZ2h0AAAAAAAAAAAAAUJvdHRvbQAAAAAAAAAAAAACRGlzcGxheVRleHQACwAAAFByb3RvdGlwIDEAAUhlaWdodAAAAADgVgMsQAFXaWR0aAAAAAAAdNpOQAFUb3AAAAAAAGNidUABTGVmdAAAAADgTmtP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SBrRl62Y51RZV24lh+vyca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BBii0ABVG9wAAAAAOBTN3V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DuKRbNjG12QAADRW5kABsAAAABWAAzMzMh+LuMQAFZAO4pPwAAAAU+AAAAQAAAAOcPAAAAAAAAAAAAABbNjG12QAACU3RhcnRBcnJvd0hlYWQAEQAAAG1zb0Fycm93aGVhZE5vbmUAAkVuZEFycm93SGVhZAARAAAAbXNvQXJyb3doZWFkTm9uZQAFTWFuYWdlZElkABAAAAAEHbWwm12R/kmEnOYQbLJ2Tw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GB2aItAAVRvcAAAAADAjG12QAFMZWZ0AAAAAKAbOEVACEZsaXBIb3Jpem9udGFsbHkAAAhGbGlwSG9yaXpvbnRhbGx5QXBwbGllZAAACEZsaXBWZXJ0aWNhbGx5AAAIRmxpcFZlcnRpY2FsbHlBcHBsaWVkAAABUm90YXRpb24AAAAAAAAAAAABWk9yZGVyAAAAAAAAACh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zEAA10AAARJdGVtcwD6EQAAAzAA8hEAAAJfdHlwZQBLAAAAZW1wb3dlci5DaGFydHMuRGF0YS5HYW50dC5DaHJvbm9sb2d5LkRhdGEuQmFyVGFza0RhdGEsIGVtcG93ZXIuQ2hhcnRzLkRhdGEAAkxhYmVsUG9zaXRpb24ABwAAAENlbnRlcgAISXNMYWJlbEluc2lkZUJvdW5kcwAAA1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DiDAAAA1JlY3RhbmdsZQB0BgAAAkF1dG9TaGFwZVR5cGUACgAAAFJlY3RhbmdsZQAFTWFuYWdlZElkABAAAAAE9CeaVhB6m0mw/hV0GG51Yg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AC/NmZAAVRvcAAAAACgtql2QAFMZWZ0AAAAAECUSoFACEZsaXBIb3Jpem9udGFsbHkAAEAAAAAFPwAAAEEAAADnDwAAAAAAAAAAAAAIRmxpcEhvcml6b250YWxseUFwcGxpZWQAAAhGbGlwVmVydGljYWxseQAACEZsaXBWZXJ0aWNhbGx5QXBwbGllZAAAAVJvdGF0aW9uAAAAAAAAAAAAAVpPcmRlcgAAAAAAAIBRQANCb3JkZXJDb2xvcgBVAAAAEEEA/wAAABBSAP8AAAAQRwD/AAAAEEIA/wAAAAFTY0EAAAAAAAAA8D8BU2NSAAAAAAAAAPA/AVNjRwAAAAAAAADwPwFTY0IAAAAAAAAA8D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FiZWwAVwYAAAVNYW5hZ2VkSWQAEAAAAAR42TdE61lLR7ENG5OsCet1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8D8BV2lkdGgAAAAAAAAA8D8BVG9wAAAAAKC2qXZAAUxlZnQAAAAAQJRKgUAIRmxpcEhvcml6b250YWxseQAACEZsaXBIb3Jpem9udGFsbHlBcHBsaWVkAAAIRmxpcFZlcnRpY2FsbHkAAAhGbGlwVmVydGljYWxseUFwcGxpZWQAAAFSb3RhdGlvbgAAAAAAAAAAAAFaT3JkZXIAAAAAAAAAU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lFbmRUaW1lAADL/NyGAQAAAkRlc2NyaXB0aW9uAAEAAAAAAk5hbWUABQAAAFRhc2sACVN0YXJ0VGltZQAAI7TPhAEAAAAAAk5hbWUACwAAAFByb3RvdGlwIDIACElzSGlnaGxpZ2h0ZWQAAANTdHlsZQA3BAAAAURlZmF1bHRGb250U2l6ZQAAAAAAAAAkQAFGb250U2l6ZQAAAAAAAAAq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AISXNGb250SXRhbGljAAAISXNGb250VW5kZXJsaW5lZAAAAlRleHRBbGlnbm1lbnQABQAAAExlZnQAAANMZWZ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VBAAAABUAAAABCAAAA5w8AAAAAAAAAAAAA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1JpZ2h0Tm90ZXMAdgQAAANUZXh0U3R5bGUAHgQAAAFEZWZhdWx0Rm9udFNpemUAAAAAAAAAJEABRm9udFNpemUAAAAAAAAAJEADRm9udENvbG9yAFUAAAAQQQD/AAAAEFIAAAAAABBHAAAAAAAQQgAAAAAAAVNjQQAAAAAAAADwPwFTY1IAAAAAAAAAAAABU2NHAAAAAAAAAAAAAVNjQgAAAAAAAAAAAAAQRm9udFRoZW1lQ29sb3IAAAAAABBGb250U2NoZW1lQ29sb3IAAg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AAAAAAEEcAAAAAABBCAAAAAAABU2NBAAAAAAAAAPA/AVNjUgAAAAAAAAAAAAFTY0cAAAAAAAAAAAABU2NCAAAAAAAAAAAAABBGaWxsVGhlbWVDb2xvcgAAAAAAAUZpbGxUaW50QW5kU2hhZGUAAAAAAAAAAAADQm9yZGVyQ29sb3IAVQAAABBBAAAAAAAQUgAAAAAAEEcAAAAAABBCAAAAAAABU2NBAAAAAAAAAAAAAVNjUgAAAAAAAAAAAAFTY0cAAAAAAAAAAAABU2NCAAAAAAAAAAAAABBCb3JkZXJUaGVtZUNvbG9yAAAAAAABQm9yZGVyVGludEFuZFNoYWRlAAAAAAAAAAAACElzRmlsbGVkAAECUGF0dGVybgAQAAAAbXNvUGF0dGVybk1peGVkAAJTaGFwZVR5cGUADgAAAG1zb1NoYXBlTWl4ZWQAA0xhYmVsT2Zmc2V0AEIAAAABWAAAAAAAAAAAAAFZAAAAAAAAAAAAAUxlbmd0aAAAAAAAAAAAAAFMZW5ndGhTcXVhcmVkAAAAAAAAAAAAAAhJc0ZvbnRCb2xkAAAISXNGb250SXRhbGljAAAISXNGb250VW5kZXJsaW5lZAAAAlRleHRBbGlnbm1lbnQABQAAAExlZnQAABBIYXJ2ZXlCYWxsVmFsdWUAAAAAAAJDaGVja0JveFN0YXRlAAUAAABOb25lAAJUcmFmZmljTGlnaHRTdGF0ZQAEAAAAT2ZmAAADTGVmdE5vdGVzUmVuZGVySW5mbwCZFAAAA0xhYmVsAJcGAAAFTWFuYWdlZElkABAAAAAEJaUoC1ZNwUOSmF7l5GgFk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gDW+dk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MDFs3dAAANFbmQAGwAAAAFYADMzMyH4u4xAAVkAAAAAwMWzd0AAAlN0YXJ0QXJyb3dIZWFkABEAAABtc29BcnJvd2hlYWROb25lAAJFbmRBcnJvd0hlYWQAEQAAAG1zb0Fycm93aGVhZE5vbmUABU1hbmFnZWRJZAAQAAAABLLtA9+k5QJNu2vFrE9WMoo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QgAAAAVBAAAAQwAAAOcPAAAAAAAAAAA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MDFs3d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VS00glRKIki0vNFvDDlNNQ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KCPYzNAAVdpZHRoAAAAAAAAAAAAAVRvcAAAAADAjH12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PJupsE5UJ5AqDNQzYo/ZSs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IA1vnZAAUxlZnQAAAAA4MQIjUAIRmxpcEhvcml6b250YWxseQAACEZsaXBIb3Jpem9udGFsbHlBcHBsaWVkAAAIRmxpcFZlcnRpY2FsbHkAAAhGbGlwVmVydGljYWxseUFwcGxpZWQAAEMAAAAFQgAAAEQAAADnDwAAAAAAAAAA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wMWzd0AAA0VuZAAbAAAAAVgAMzMzIfi7jEABWQAAAADAxbN3QAACU3RhcnRBcnJvd0hlYWQAEQAAAG1zb0Fycm93aGVhZE5vbmUAAkVuZEFycm93SGVhZAARAAAAbXNvQXJyb3doZWFkTm9uZQAFTWFuYWdlZElkABAAAAAE+Zv58q0Q+USV9RjTM+eMzA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DAxbN3QAFMZWZ0AAAAAMCRtYxACEZsaXBIb3Jpem9udGFsbHkAAAhGbGlwSG9yaXpvbnRhbGx5QXBwbGllZAAACEZsaXBWZXJ0aWNh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E9xoomofEJArYHc9Jr5tw8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Ix9dk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BEAAAABUMAAABFAAAA5w8AAAAAAAAAAAAAJhQAAANMYWJlbACrBgAABU1hbmFnZWRJZAAQAAAABKtfDIP4//9Hq/JMD2q2E8c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LAAAAUHJvdG90aXAgMg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KkAIRm9udFN0cmlrZXRocm91Z2gAAAhGb250U3Vic2NyaXB0AAAIRm9udFN1cGVyc2NyaXB0AAAIRm9udFVuZGVybGluZQAAAAhTaXplVG9UZXh0V2lkdGgAAAhTaXplVG9UZXh0SGVpZ2h0AAADVGV4dE1hcmdpbgA/AAAAAUxlZnQAAAAAAAAAAAABVG9wAAAAAAAAAAAAAVJpZ2h0AAAAAAAAAAAAAUJvdHRvbQAAAAAAAAAAAAACRGlzcGxheVRleHQACwAAAFByb3RvdGlwIDIAAUhlaWdodAAAAADgVgMsQAFXaWR0aAAAAAAAdNpOQAFUb3AAAAAA4JuodkABTGVmdAAAAADgTmtP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TUcbqs+t5TRo9fjt7ZpTga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BBii0ABVG9wAAAAAMCMfXZ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BGeJLHxbN3QAADRW5kABsAAAABWAAzMzMh+LuMQAFZAEZ4ksfFs3dAAAJTdGFydEFycm93SGVhZAARAAAAbXNvQXJyb3doZWFkTm9uZQACRW5kQXJyb3dIZWFkABEAAABtc29BcnJvd2hlYWROb25lAAVNYW5hZ2VkSWQAEAAAAARb5AqbPNlWR6RSNiQ6+e2N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RQAAAAVEAAAARgAAAOcPAAAAAAAAAAA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GB2aItAAVRvcAAAAADAxbN3QAFMZWZ0AAAAAKAbOEVACEZsaXBIb3Jpem9udGFsbHkAAAhGbGlwSG9yaXpvbnRhbGx5QXBwbGllZAAACEZsaXBWZXJ0aWNhbGx5AAAIRmxpcFZlcnRpY2FsbHlBcHBsaWVkAAABUm90YXRpb24AAAAAAAAAAAABWk9yZGVyAAAAAAAAACh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zIA9FwAAARJdGVtcwD6EQAAAzAA8hEAAAJfdHlwZQBLAAAAZW1wb3dlci5DaGFydHMuRGF0YS5HYW50dC5DaHJvbm9sb2d5LkRhdGEuQmFyVGFza0RhdGEsIGVtcG93ZXIuQ2hhcnRzLkRhdGEAAkxhYmVsUG9zaXRpb24ABwAAAENlbnRlcgAISXNMYWJlbEluc2lkZUJvdW5kcwAAA1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C3fYr+p7wrQAJEYXNoU3R5bGUADQAAAG1zb0xpbmVTb2xpZAADRmlsbENvbG9yAFUAAAAQQQD/AAAAEFIA/wAAABBHAKUAAAAQQgAAAAAAAVNjQQAAAAAAAADwPwFTY1IAAAAAAAAA8D8BU2NHAAAAAMCtFNg/AVNjQgAAAAAAAAAAAAAQRmlsbFRoZW1lQ29sb3IAB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IRGlzcGxheUxhYmVsAAADUmVuZGVySW5mbwDiDAAAA1JlY3RhbmdsZQB0BgAAAkF1dG9TaGFwZVR5cGUACgAAAFJlY3RhbmdsZQAFTWFuYWdlZElkABAAAAAE9jWjGDOe5Eu7wuQSKiiIqQhIYXNDaGFuZ2VzAAAIVXNlTmFtZUluc3RlYWRPZlRhZ0FzSWQAAAhTaGFwZVByZXZpb3VzbHlDcmVhdGVkAAEDRmlsbENvbG9yAFUAAAAQQQD/AAAAEFIA/wAAABBHAKUAAAAQQgAAAAAAAVNjQQAAAAAAAADwPwFTY1IAAAAAAAAA8D8BU2NHAAAAAMCtFNg/AVNjQgAAAAAAAAAAAAAQRmlsbFRoZW1lQ29sb3IAB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CovCtAAVdpZHRoAAAAAACnf3BAAVRvcAAAAACg7+93QAFMZWZ0AAAAAGDRC4JACEZsaXBIb3Jpem9udGFsbHkAAAhGbGlwSG9yaXpvbnRhbGx5QXBwbGllZAAACEZsaXBWZXJ0aWNhbGx5AAAIRmxpcFZlcnRpY2FsbHlBcHBsaWVkAAABUm90YXRpb24AAAAAAAAAAAABWk9yZGVyAAAAAAAAgFFAA0JvcmRlckNvbG9yAFUAAAAQQQD/AAAAEFIA/wAAABBHAP8AAAAQQgD/AAAAAVNjQQAAAAAAAADwPwFTY1IAAAAAAAAA8D8BU2NHAAAAAAAAAPA/AVNjQgAAAAAAAADw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BXBgAABU1hbmFnZWRJZAAQAAAABO0EERqiyStPmezWg9UVdP4ISGFzQ2hhbmdlcwAACFVzZU5hbWVJbnN0ZUYAAAAFRQAAAEcAAADnDwAAAAAAAAAAAAB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8D8BV2lkdGgAAAAAAAAA8D8BVG9wAAAAAKDv73dAAUxlZnQAAAAAYNELgkAIRmxpcEhvcml6b250YWxseQAACEZsaXBIb3Jpem9udGFsbHlBcHBsaWVkAAAIRmxpcFZlcnRpY2FsbHkAAAhGbGlwVmVydGljYWxseUFwcGxpZWQAAAFSb3RhdGlvbgAAAAAAAAAAAAFaT3JkZXIAAAAAAAAAU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lFbmRUaW1lAIDcXCaIAQAAAkRlc2NyaXB0aW9uAAEAAAAAAk5hbWUABQAAAFRhc2sACVN0YXJ0VGltZQAAK80XhQEAAAAAAk5hbWUABgAAAFRlc3RlAAhJc0hpZ2hsaWdodGVkAAADU3R5bGUANwQAAAFEZWZhdWx0Rm9udFNpemUAAAAAAAAAJEABRm9udFNpemUAAAAAAAAAKkADRm9udENvbG9yAFUAAAAQQQD/AAAAEFIAAAAAABBHAAAAAAAQQgAAAAAAAVNjQQAAAAAAAADwPwFTY1IAAAAAAAAAAAABU2NHAAAAAAAAAAAAAVNjQgAAAAAAAAAAAAAQRm9udFRoZW1lQ29sb3IAAAAAABBGb250U2NoZW1lQ29sb3IAAA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AAAAAAAAAAAAkRhc2hTdHlsZQANAAAAbXNvTGluZVNvbGlkAANGaWxsQ29sb3IAVQAAABBBAP8AAAAQUgBFAAAAEEcAWQAAABBCAG4AAAABU2NBAAAAAAAAAPA/AVNjUgAAAAAAQniuPwFTY0cAAAAAoPaSuT8BU2NCAAAAAABm9cM/ABBGaWxsVGhlbWVDb2xvcgAAAAAAAUZpbGxUaW50QW5kU2hhZGUAAAAAAAAAAAADQm9yZGVyQ29sb3IAVQAAABBBAP8AAAAQUgDeAAAAEEcA3gAAABBCAN4AAAABU2NBAAAAAAAAAPA/AVNjUgAAAABA71/nPwFTY0cAAAAAQO9f5z8BU2NCAAAAAEDvX+c/ABBCb3JkZXJUaGVtZUNvbG9yAAAAAAABQm9yZGVyVGludEFuZFNoYWRlAAAAAAAAAAAACElzRmlsbGVkAAECUGF0dGVybgAQAAAAbXNvUGF0dGVybk1peGVkAAJTaGFwZVR5cGUADgAAAG1zb1NoYXBlTWl4ZWQAA0xhYmVsT2Zmc2V0AEIAAAABWAAAAAAAAAAAAAFZAAAAAAAAAAAAAUxlbmd0aAAAAAAAAAAAAAFMZW5ndGhTcXVhcmVkAAAAAAAAAAAAAAFCb3JkZXJUaGlja25lc3MAAAAAAAAA8D8ISXNGb250Qm9sZAAACElzRm9udEl0YWxpYwAACElzRm9udFVuZGVybGluZWQAAAJUZXh0QWxpZ25tZW50AAUAAABMZWZ0AAADTGVmdE5vdGVzAHYEAAADVGV4dFN0eWxlAB4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1JpZ2h0Tm90ZXMAdgQAAANUZXh0U3R5bGUAHgQAAAFEZWZhdWx0Rm9udFNpemUAAAAAAAAAJEABRm9udFNpemUAAAAAAAAAJEADRm9udENvbG9yAFUAAAAQQQD/AAAAEFIAAAAAABBHAAAAAAAQQgAAAAAAAVNjQQAAAAAAAADwPwFTY1IAAAAAAAAAAAABU2NHAAAAAAAAAAAAAVNjQgAAAAAAAABHAAAABUYAAABIAAAA5w8AAAA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0xlZnROb3Rlc1JlbmRlckluZm8AmRQAAANMYWJlbACXBgAABU1hbmFnZWRJZAAQAAAABEIv24hXhCtEtmzBkqvGsqo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IBuBHh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DA/vl4QAADRW5kABsAAAABWAAzMzMh+LuMQAFZAAAAAMD++XhAAAJTdGFydEFycm93SGVhZAARAAAAbXNvQXJyb3doZWFkTm9uZQACRW5kQXJyb3dIZWFkABEAAABtc29BcnJvd2hlYWROb25lAAVNYW5hZ2VkSWQAEAAAAARfal4kRlA+RLC7SIOlluWj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MD++XhAAUxlZnQAAAAAwJG1jEAIRmxpcEhvcml6b250YWxseQAACEZsaXBIb3Jpem9udGFsbHlBcHBsaWVkAAAIRmxpcFZlcnRpY2FsbHkAAAhGbGlwVmVydGljYWxseUFwcGxpZWQAAAFSb3RhdGlvbgAAAAAAAAAAAAFaT3JkZXIAAAAAAACAVUADQm9yZGVyQ29sb3IAVQAAABBBAP8AAAAQUgDeAAAASAAAAAVHAAAASQAAAOcPAAAAAAAAAA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G364R0VzMxDt4zw2b9EAzI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MXDd0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1JpZ2h0Tm90ZXNSZW5kZXJJbmZvAJkUAAADTGFiZWwAlwYAAAVNYW5hZ2VkSWQAEAAAAATQL4GnrS+9SKCDBcSnRjfY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CAbgR4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wP75eEAAA0VuZAAbAAAAAVgAMzMzIfi7jEABWQAAAADA/vl4QAACU3RhcnRBcnJvd0hlYWQAEQAAAG1zb0Fycm93aGVhZE5vbmUAAkVuZEFycm93SGVhZAARAAAAbUkAAAAFSAAAAEoAAADnDwAAAAAAAAAAAABzb0Fycm93aGVhZE5vbmUABU1hbmFnZWRJZAAQAAAABNh2LH89tqVFnFwGt8riEFw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wP75eE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RYbVxDgQzFRYTnJD3TVot7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AAAAAABVG9wAAAAAMDFw3dAAUxlZnQAAAAA4MSwjEAIRmxpcEhvcml6b250YWxseQAACEZsaXBIb3Jpem9udGFsbHlBcHBsaWVkAAAIRmxpcFZlcnRpY2FsbHkAAAhGbGlwVmVydGljYWxseUFwcGxpZWQAAAFSb3RhdGlvbgAAAAAAAAAAAAFaT3JkZXIAAAAAAAB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BFRyYWZmaWNMaWdodERhdGEABQAAAAAESGFydmV5QmFsbERhdGEABQAAAAAQSGFydmV5QmFsbFZhbHVlAAAAAAACVHJhZmZpY0xpZ2h0U3RhdGUABAAAAE9mZgAEQ2hlY2tCb3hEYXRhAAUAAAAAAkNoZWNrQm94U3RhdGUABQAAAE5vbmUAAANMZWZ0U2lkZVJlbmRlckluZm8AHBQAAANMYWJlbAChBgAABU1hbmFnZWRJZAAQAAAABLFgPglT+XpLjj5GjOsJvTU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GAAAAVGVzdGUAAlRleHRIb3Jpem9udGFsQWxpZ25tZW50AA4AAABtc29BbmNob3JOb25lAAJQYXJhZ3JhcGhBbGlnbm1lbnQADQAAAG1zb0FsaWduTGVmdAACVGV4dFZlcnRpY2FsQWxpZ25tZW50ABAAAABtc29BbmNob3JNaWRKAAAABUkAAABLAAAA5w8AAAAAAAAAAAAAZGxlAANGb250U3R5bGUAQQEAABBGb250QmFja2dyb3VuZAAAAAAACEZvbnRCb2xkAAADRm9udENvbG9yAFUAAAAQQQD/AAAAEFIAAAAAABBHAAAAAAAQQgAAAAAAAVNjQQAAAAAAAADwPwFTY1IAAAAAAAAAAAABU2NHAAAAAAAAAAAAAVNjQgAAAAAAAAAAAAAQRm9udFRoZW1lQ29sb3IAAAAAAAFGb250VGludEFuZFNoYWRlAAAAAAAAAAAAEEZvbnRTY2hlbWVDb2xvcgAAAAAACEZvbnRJdGFsaWMAAAJGb250TmFtZQAHAAAAK21uLWx0AAFGb250U2l6ZQAAAAAAAAAqQAhGb250U3RyaWtldGhyb3VnaAAACEZvbnRTdWJzY3JpcHQAAAhGb250U3VwZXJzY3JpcHQAAAhGb250VW5kZXJsaW5lAAAACFNpemVUb1RleHRXaWR0aAAACFNpemVUb1RleHRIZWlnaHQAAANUZXh0TWFyZ2luAD8AAAABTGVmdAAAAAAAAAAAAAFUb3AAAAAAAAAAAAABUmlnaHQAAAAAAAAAAAABQm90dG9tAAAAAAAAAAAAAAJEaXNwbGF5VGV4dAAGAAAAVGVzdGUAAUhlaWdodAAAAADgVgMsQAFXaWR0aAAAAABAG8hAQAFUb3AAAAAA4NTud0ABTGVmdAAAAADgTmtP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RwRrfL5cB0Q7K89IL7JV9b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BBii0ABVG9wAAAAAMDFw3d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Cexg7C/vl4QAADRW5kABsAAAABWAAzMzMh+LuMQAFZAJ7GDsL++XhAAAJTdGFydEFycm93SGVhZAARAAAAbXNvQXJyb3doZWFkTm9uZQACRW5kQXJyb3dIZWFkABEAAABtc29BcnJvd2hlYWROb25lAAVNYW5hZ2VkSWQAEAAAAARblk8/61N2RJC/0B89jRnO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HZoi0ABVG9wAAAAAMD++XhAAUxlZnQAAAAAoBs4RUAIRmxpcEhvcml6b250YWxseQAACEZsaXBIb3Jpem9udGFsbHlBcHBsaWVkAAAIRmxpcFZlcnRpY2FsbHkAAAhGbGlwVmVydGljYWxseUFwcGxpZWQAAAFSb3RhdGlvbgAAAAAAAAAASwAAAAVKAAAATAAAAOcPAAAAAAAAAAAAAAABWk9yZGVyAAAAAAAAACh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AAAJOYW1lAAsAAABEZXp2b2x0YXJlAAJTdW1tYXJ5TGFiZWwAHQAAADHigIswLzE2LzIwMjIgLSA1LzE3LzIwMuKAizMACElzTGFiZWxJbnNpZGVCb3VuZHMAAQJMYWJlbFBvc2l0aW9uAAUAAABMZWZ0AAhJc0hpZ2hsaWdodGVkAAADTGVmdFNpZGVTdHlsZQA3BAAAAURlZmF1bHRGb250U2l6ZQAAAAAAAAAkQAFGb250U2l6ZQAAAAAAAAAy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EUAAAAQRwBZAAAAEEIAbgAAAAFTY0EAAAAAAAAA8D8BU2NSAAAAAABCeK4/AVNjRwAAAACg9pK5PwFTY0IAAAAAAGb1wz8AEEZpbGxUaGVtZUNvbG9yAAAAAAABRmlsbFRpbnRBbmRTaGFkZQAAAAAAAAAAAANCb3JkZXJDb2xvcgBVAAAAEEEA/wAAABBSAN4AAAAQRwDeAAAAEEIA3gAAAAFTY0EAAAAAAAAA8D8BU2NSAAAAAEDvX+c/AVNjRwAAAABA71/nPwFTY0IAAAAAQO9f5z8AEEJvcmRlclRoZW1lQ29sb3IAAAAAAAFCb3JkZXJUaW50QW5kU2hhZGUAAAAAAAAAAAAISXNGaWxsZWQAAQJQYXR0ZXJuABAAAABtc29QYXR0ZXJuTWl4ZWQAAlNoYXBlVHlwZQAOAAAAbXNvU2hhcGVNaXhlZAADTGFiZWxPZmZzZXQAQgAAAAFYAAAAAAAAAAAAAVkAAAAAAAAAAAABTGVuZ3RoAAAAAAAAAAAAAUxlbmd0aFNxdWFyZWQAAAAAAAAAAAAAAUJvcmRlclRoaWNrbmVzcwAAAAAAAADwPwhJc0ZvbnRCb2xkAAEISXNGb250SXRhbGljAAAISXNGb250VW5kZXJsaW5lZAAAAlRleHRBbGlnbm1lbnQABQAAAExlZnQAAANTdW1tYXJ5U3R5bGUANwQAAAFEZWZhdWx0Rm9udFNpemUAAAAAAAAAJEABRm9udFNpemUAAAAAAAAAJEADRm9udENvbG9yAFUAAAAQQQD/AAAAEFIAAAAAABBHAAAAAAAQQgAAAAAAAVNjQQAAAAAAAADwPwFTY1IAAAAAAAAAAAABU2NHAAAAAAAAAAAAAVNjQgAAAAAAAAAAAAAQRm9udFRoZW1lQ29sb3IAAQAAABBGb250U2NoZW1lQ29sb3IAAA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Ld9iv6nvCtAAkRhc2hTdHlsZQANAAAAbXNvTGluZVNvbGlkAANGaWxsQ29sb3IAVQAAABBBAP8AAAAQUgC/AAAAEEcAfAAAABBCAAAAAAABU2NBAAAAAAAAAPA/AVNjUgAAAADg/qvgPwFTY0cAAAAAYJjMyT8BU2NCAAAAAAAAAAAAABBGaWxsVGhlbWVDb2xvcgAFAAAAAUZpbGxUaW50QW5kU2hhZGUAAAAAAAAA0L8DQm9yZGVyQ29sb3IAVQAAABBBAP8AAAAQUgD/AAAAEEcA/wAAABBCAP8AAAABU2NBAAAAAAAAAPA/AVNjUgAAAAAAAADwPwFTY0cAAAAAAAAA8D8BU2NCAAAAAAAAAPA/ABBCb3JkZXJUaGVtZUNvbG9yAAAAAAABQm9yZGVyVGludEFuZFNoYWRlAAAAAAAAAAAACElzRmlsbGVkAAECUGF0dGVybgAQAAAAbXNvUGF0dGVybk1peGVkAAJTaGFwZVR5cGUADgAAAG1zb1NoYXBlTWl4ZWQAA0xhYmVsT2Zmc2V0AEIAAAABWAAAAAAAAAAAAAFZAAAAAAAAAAAAAUxlbmd0aAAAAAAAAAAAAAFMZW5ndGhTcXVhcmVkAAAAAAAAAAAAAAFCb3JkZXJUaGlja25lc3MAAAAAAAAA8D8ISXNGb250Qm9sZAAACElzRm9udEl0YWxpYwAACElzRm9udFVuZGVybGluZWQAAAJUZXh0QWxpZ25tZW50AAUAAABMZWZ0AAAIRGlzcGxheUxhYmVsAAAIRGlzcGxheVN1bW1hcnkAAQhJc0NvbGxhcHNlZAAAA0xlZnROb3RlcwB2BAAAA1RleHRTdHlsZQAeBAAAAURlZmF1bHRGb250U2l6ZQAAAAAAAAAkQAFGb250U2l6ZQAAAAAAAAAk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SaWdodE5vdGVzAHYEAAADVGV4dFN0eWxlAB4EAAABRGVmYXVsdEZvbnRTaXplAAAAAAAAACRAAUZvbnRTaXplAAAAAAAAACRAA0ZvbnRDb2xvcgBVAAAAEEEA/0wAAAAFSwAAAB8AAADnDwAAAAAAAAAAAAA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MZWZ0Tm90ZXNSZW5kZXJJbmZvAJkUAAADTGFiZWwAlwYAAAVNYW5hZ2VkSWQAEAAAAASlR/ZhVYhZRZWkEUDZgAIH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AQAAAA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CgwzF0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4FMndUAAA0VuZAAbAAAAAVgAMzMzIfi7jEABWQAAAADgUyd1QAACU3RhcnRBcnJvd0hlYWQAEQAAAG1zb0Fycm93aGVhZE5vbmUAAkVuZEFycm93SGVhZAARAAAAbXNvQXJyb3doZWFkTm9uZQAFTWFuYWdlZElkABAAAAAEKQzQlp8XYEC/uc3EsEcbbw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DgUyd1QAFMZWZ0AAAAAMCRtYxACEZsaXBIb3Jpem9udGFsbHkAAAhGbGlwSG9yaXpvbnRhbGx5QXBwbGllZAAACEZsaXBWZXJ0aWNhbGx5AAAIRmxpcFZlcnRpY2FsbHlNAAAABRMAAABOAAAA5w8AAAAAAAAAAAAA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UmlnaHROb3Rlc1JlbmRlckluZm8AmRQAAANMYWJlbACXBgAABU1hbmFnZWRJZAAQAAAABN/WwRpPYYZFlL1H93OiIa4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IAZ13tAAUxlZnQAAAAA4MQIjUAIRmxpcEhvcml6b250YWxseQAACEZsaXBIb3Jpem9udGFsbHlBcHBsaWVkAAAIRmxpcFZlcnRpY2FsbHkAAAhGbGlwVmVydGljYWxseUFwcGxpZWQAAAFSb3RhdGlvbgAAAAAAAAAAAAFaT3JkZXIAAAAAAACAVU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upG1jEABWQAAAADAqcx8QAADRW5kABsAAAABWAAzMzMh+LuMQAFZAAAAAMCpzHxAAAJTdGFydEFycm93SGVhZAARAAAAbXNvQXJyb3doZWFkTm9uZQACRW5kQXJyb3dIZWFkABEAAABtc29BcnJvd2hlYWROb25lAAVNYW5hZ2VkSWQAEAAAAAQWe2qrpYaeQJ4pA0R7wHPzCEhhc0NoYW5nZXMAAQhVc2VOYW1lSW5zdGVhZE9mVGFnQXNJZAAACFNoYXBlUHJldmlvdXNseUNyZWF0ZWQAAA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oJmZ6T8BVG9wAAAAAMCpzHxAAUxlZnQAAAAAwJG1jEAIRmxpcEhvcml6b250YWxseQAACEZsaXBIb3Jpem9udGFsbHlBcHBsaWVkAAAIRmxpcFZlcnRpY2FsbHkAAAhGbGlwVmVydGljYWxseUFwcGxpZWQAAAFSb3RhdGlvbgAAAAAAAAAAAAFaT3JkZXIAAAAAAACAVU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6ePuw+Y9a0S1X+UHyo2gvAhIYXNDaGFuZ2VzAAEIVXNlTmFtZUluc3RlYWRPZlRhZ0FzTgAAAAVNAAAATwAAAOcPAAAAAAAAAAAAAE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HCWe0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AAAT2ZmAARDaGVja0JveERhdGEABQAAAAACQ2hlY2tCb3hTdGF0ZQAFAAAATm9uZQAAA0xlZnRTaWRlUmVuZGVySW5mbwAiFAAAA0xhYmVsAKcGAAAFTWFuYWdlZElkABAAAAAEborspv21QUucjWXyK6+FVw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kAAABQcmFjdGljYQACVGV4dEhvcml6b250YWxBbGlnbm1lbnQADgAAAG1zb0FuY2hvck5vbmUAAlBhcmFncmFwaEFsaWdubWVudAANAAAAbXNvQWxpZ25MZWZ0AAJUZXh0VmVydGljYWxBbGlnbm1lbnQAEAAAAG1zb0FuY2hvck1pZGRsZQADRm9udFN0eWxlAEEBAAAQRm9udEJhY2tncm91bmQAAAAAAAhGb250Qm9sZAAA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KkAIRm9udFN0cmlrZXRocm91Z2gAAAhGb250U3Vic2NyaXB0AAAIRm9udFN1cGVyc2NyaXB0AAAIRm9udFVuZGVybGluZQAAAAhTaXplVG9UZXh0V2lkdGgAAAhTaXplVG9UZXh0SGVpZ2h0AAADVGV4dE1hcmdpbgA/AAAAAUxlZnQAAAAAAAAAAAABVG9wAAAAAAAAAAAAAVJpZ2h0AAAAAAAAAAAAAUJvdHRvbQAAAAAAAAAAAAACRGlzcGxheVRleHQACQAAAFByYWN0aWNhAAFIZWlnaHQAAAAA4FYDLEABV2lkdGgAAAAAIIWLSEABVG9wAAAAAOB/wXtAAUxlZnQAAAAA4E5rT0AIRmxpcEhvcml6b250YWxseQAACEZsaXBIb3Jpem9udGFsbHlBcHBsaWVkAAAIRmxpcFZlcnRpY2FsbHkAAAhGbGlwVmVydGljYWxseUFwcGxpZWQAAAFSb3RhdGlvbgAAAAAAAAAAAAFaT3JkZXIAAAAAAAAAP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JlY3RhbmdsZQB0BgAAAkF1dG9TaGFwZVR5cGUACgAAAFJlY3RhbmdsZQAFTWFuYWdlZElkABAAAAAEHcUvatfTUkGc+qrwNvSfCghIYXNDaGFuZ2VzAAAIVXNlTmFtZUluc3RlYWRPZlRhZ0FzSWQAAAhTaGFwZVByZXZpb3VzbHlDcmVhdGVkAAE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k8AAAAFTgAAAFAAAADnDwAAAAAAAAAAAAB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EGKLQAFUb3AAAAAAwHCWe0ABTGVmdAAAAADgTmtFQAhGbGlwSG9yaXpvbnRhbGx5AAAIRmxpcEhvcml6b250YWxseUFwcGxpZWQAAAhGbGlwVmVydGljYWxseQAACEZsaXBWZXJ0aWNhbGx5QXBwbGllZAAAAVJvdGF0aW9uAAAAAAAAAAAAAVpPcmRlcgAAAAAAAAA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sGzhFQAFZAKaxg7GpzHxAAANFbmQAGwAAAAFYADMzMyH4u4xAAVkAprGDsanMfEAAAlN0YXJ0QXJyb3dIZWFkABEAAABtc29BcnJvd2hlYWROb25lAAJFbmRBcnJvd0hlYWQAEQAAAG1zb0Fycm93aGVhZE5vbmUABU1hbmFnZWRJZAAQAAAABLo5UWL6mDFBrcHM7p5od7s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BgdmiLQAFUb3AAAAAAwKnMfEABTGVmdAAAAACgGzhFQAhGbGlwSG9yaXpvbnRhbGx5AAAIRmxpcEhvcml6b250YWxseUFwcGxpZWQAAAhGbGlwVmVydGljYWxseQAACEZsaXBWZXJ0aWNhbGx5QXBwbGllZAAAAVJvdGF0aW9uAAAAAAAAAAAAAVpPcmRlcgAAAAAAAAAo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ACTmFtZQANAAAARG9jdW1lbnRhdGllAAJTdW1tYXJ5TGFiZWwAHAAAADbigIsvMTcvMjAyMiAtIDYvMjkvMjAy4oCLMwAISXNMYWJlbEluc2lkZUJvdW5kcwABAkxhYmVsUG9zaXRpb24ABQAAAExlZnQACElzSGlnaGxpZ2h0ZWQAAANMZWZ0U2lkZVN0eWxlADcEAAABRGVmYXVsdEZvbnRTaXplAAAAAAAAACRAAUZvbnRTaXplAAAAAAAAADJAA0ZvbnRDb2xvcgBVAAAAEEEA/wAAABBS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RQAAABBHAFkAAAAQQgBuAAAAAVNjQQAAAAAAAADwPwFTY1IAAAAAAEJ4rj8BU2NHAAAAAKD2krk/AVNjQgAAAAAAZvXDPwAQRmlsbFRoZW1lQ29sb3IAAAAAAAFGaWxsVGludEFuZFNoYWRlAAAAAAAAAAAAA0JvcmRlckNvbG9yAFUAAAAQQQD/AAAAEFIA3gAAABBHAN4AAAAQQgDeAAAAAVNjQQAAAAAAAADwPwFTY1IAAAAAQO9f5z8BU2NHAAAAAEDvX+c/AVNjQgAAAABA71/nPwAQQm9yZGVyVGhlbWVDb2xvcgAAAAAAAUJvcmRlclRpbnRBbmRTaGFkZQAAAAAAAAAAAAhJc0ZpbGxlZAABAlBhdHRlcm4AEAAAAG1zb1BhdHRlcm5NaXhlZAACU2hhcGVUeXBlAA4AAABtc29TaGFwZU1peGVkAANMYWJlbE9mZnNldABCAAAAAVgAAAAAAAAAAAABWQAAAAAAAAAAAAFMZW5ndGgAAAAAAAAAAAABTGVuZ3RoU3F1YXJlZAAAAAAAAAAAAAABQm9yZGVyVGhpY2tuZXNzAAAAAAAAAPA/CElzRm9udEJvbGQAAQhJc0ZvbnRJdGFsaWMAAAhJc0ZvbnRVbmRlcmxpbmVkAAACVGV4dEFsaWdubWVudAAFAAAATGVmdAAAA1N1bW1hcnlTdHlsZQA3BAAAAURlZmF1bHRGb250U2l6ZQAAAAAAAAAkQAFGb250U2l6ZQBQAAAABU8AAABRAAAA5w8AAAAAAAAAAAAAAAAAAAAAJEADRm9udENvbG9yAFUAAAAQQQD/AAAAEFIAAAAAABBHAAAAAAAQQgAAAAAAAVNjQQAAAAAAAADwPwFTY1IAAAAAAAAAAAABU2NHAAAAAAAAAAAAAVNjQgAAAAAAAAAAAAAQRm9udFRoZW1lQ29sb3IAAQAAABBGb250U2NoZW1lQ29sb3IAAAAAAAFGb250VGludEFuZFNoYWRlAAAAAAAAAAAAA1BhdHRlcm5Db2xvcgBVAAAAEEEAAAAAABBSAAAAAAAQRwAAAAAAEEIAAAAAAAFTY0EAAAAAAAAAAAABU2NSAAAAAAAAAAAAAVNjRwAAAAAAAAAAAAFTY0IAAAAAAAAAAAAAEFBhdHRlcm5UaGVtZUNvbG9yAAAAAAABUGF0dGVyblRpbnRBbmRTaGFkZQAAAAAAAAAAAANEYXRhU3R5bGVGb250Q29sb3JWYWx1ZQBVAAAAEEEA/wAAABBSAAAAAAAQRwAAAAAAEEIAAAAAAAFTY0EAAAAAAAAA8D8BU2NSAAAAAAAAAAAAAVNjRwAAAAAAAAAAAAFTY0IAAAAAAAAAAAAACERhdGFTdHlsZUZvbnRDb2xvckhhc1ZhbHVlAAEBSGVpZ2h0ALd9iv6nvCtAAkRhc2hTdHlsZQANAAAAbXNvTGluZVNvbGlkAANGaWxsQ29sb3IAVQAAABBBAP8AAAAQUgC/AAAAEEcAfAAAABBCAAAAAAABU2NBAAAAAAAAAPA/AVNjUgAAAADg/qvgPwFTY0cAAAAAYJjMyT8BU2NCAAAAAAAAAAAAABBGaWxsVGhlbWVDb2xvcgAFAAAAAUZpbGxUaW50QW5kU2hhZGUAAAAAAAAA0L8DQm9yZGVyQ29sb3IAVQAAABBBAP8AAAAQUgD/AAAAEEcA/wAAABBCAP8AAAABU2NBAAAAAAAAAPA/AVNjUgAAAAAAAADwPwFTY0cAAAAAAAAA8D8BU2NCAAAAAAAAAPA/ABBCb3JkZXJUaGVtZUNvbG9yAAAAAAABQm9yZGVyVGludEFuZFNoYWRlAAAAAAAAAAAACElzRmlsbGVkAAECUGF0dGVybgAQAAAAbXNvUGF0dGVybk1peGVkAAJTaGFwZVR5cGUADgAAAG1zb1NoYXBlTWl4ZWQAA0xhYmVsT2Zmc2V0AEIAAAABWAAAAAAAAAAAAAFZAAAAAAAAAAAAAUxlbmd0aAAAAAAAAAAAAAFMZW5ndGhTcXVhcmVkAAAAAAAAAAAAAAFCb3JkZXJUaGlja25lc3MAAAAAAAAA8D8ISXNGb250Qm9sZAAACElzRm9udEl0YWxpYwAACElzRm9udFVuZGVybGluZWQAAAJUZXh0QWxpZ25tZW50AAUAAABMZWZ0AAAIRGlzcGxheUxhYmVsAAAIRGlzcGxheVN1bW1hcnkAAQhJc0NvbGxhcHNlZAAAA0xlZnROb3RlcwB2BAAAA1RleHRTdHlsZQAeBAAAAURlZmF1bHRGb250U2l6ZQAAAAAAAAAkQAFGb250U2l6ZQAAAAAAAAAk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SaWdodE5vdGVzAHYEAAADVGV4dFN0eWxlAB4EAAABRGVmYXVsdEZvbnRTaXplAAAAAAAAACRAAUZvbnRTaXplAAAAAAAAACRAA0ZvbnRDb2xvcgBVAAAAEEEA/wAAABBS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0xlZnROb3Rlc1JlbmRlckluZm8AmRQAAANMYWJlbACXBgAABU1hbmFnZWRJZAAQAAAABIb3Ue6L9TZBqt6QwFdx9n8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UQAAAAVQAAAAUgAAAOcPAAAAAAAAAAAAAG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AQAAAAABSGVpZ2h0AAAAAIDwnCZAAVdpZHRoAAAAAIDC9ShAAVRvcAAAAACAp0p5QAFMZWZ0AAAAAODECI1ACEZsaXBIb3Jpem9udGFsb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wDdAekAAA0VuZAAbAAAAAVgAMzMzIfi7jEABWQAAAADAN0B6QAACU3RhcnRBcnJvd0hlYWQAEQAAAG1zb0Fycm93aGVhZE5vbmUAAkVuZEFycm93SGVhZAARAAAAbXNvQXJyb3doZWFkTm9uZQAFTWFuYWdlZElkABAAAAAE/mYbLElIdUmcqOS72Vp7Ig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DAN0B6QAFMZWZ0AAAAAMCRtYxACEZsaXBIb3Jpem9udGFsbHkAAAhGbGlwSG9yaXpvbnRhbGx5QXBwbGllZAAACEZsaXBWZXJ0aWNh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GgHH8nFSjdCr2GwEaHr5Eg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P4JeUABTGVmdAAAAADgxLCMQAhGbGlwSG9yaXpvbnRhbGx5AAAIRmxpcEhvcml6b250YWxseUFwcGxpZWQAAAhGbGlwVmVydGljYWxseQAACEZsaXBWZXJ0aWNhbGx5QXBwbGllZAAAAVJvdGF0aW9uAAAAAAAAAAAAAVpPcmRlcgAAAAAAAEBVQANCb3JkZXJDb2xvcgBVAAAAEEEAAAAAABBSAAAAAAAQR1IAAAAFUQAAAFMAAADnDwAAAAAAAAAAAAA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BFRyYWZmaWNMaWdodERhdGEABQAAAAAESGFydmV5QmFsbERhdGEABQAAAAAQSGFydmV5QmFsbFZhbHVlAAAAAAACVHJhZmZpY0xpZ2h0U3RhdGUABAAAAE9mZgAEQ2hlY2tCb3hEYXRhAAUAAAAAAkNoZWNrQm94U3RhdGUABQAAAE5vbmUAAANSaWdodE5vdGVzUmVuZGVySW5mbwCZFAAAA0xhYmVsAJcGAAAFTWFuYWdlZElkABAAAAAE+cAIPU9EyUSN0O7BrYQ9nw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gKdKeU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MA3QHpAAANFbmQAGwAAAAFYADMzMyH4u4xAAVkAAAAAwDdAekAAAlN0YXJ0QXJyb3dIZWFkABEAAABtc29BcnJvd2hlYWROb25lAAJFbmRBcnJvd0hlYWQAEQAAAG1zb0Fycm93aGVhZE5vbmUABU1hbmFnZWRJZAAQAAAABMBC8cL3aV1FuFwOJ0VmHhc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wDdAek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BTAAAABVIAAABUAAAA5w8AAAAAAAAAAAAACgAAAFJlY3RhbmdsZQAFTWFuYWdlZElkABAAAAAEPfqgqs1U+kSVGFukYYP9iQhIYXNDaGFuZ2VzAAEIVXNlTmFtZUluc3RlYWRPZlRhZ0FzSWQAAAhTaGFwZVByZXZpb3VzbHlDcmVhdGVkAAADRmlsbENvbG9yAFUAAAAQQQD/AAAAEFIARQAAABBHAFkAAAAQQgBuAAAAAVNjQQAAAAAAAADwPwFTY1IAAAAAAEJ4rj8BU2NHAAAAAKD2krk/AVNjQgAAAAAAZvXDP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A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KCPYzNAAVdpZHRoAAAAAAAAAAAAAVRvcAAAAADA/gl5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TGVmdFNpZGVSZW5kZXJJbmZvACcUAAADTGFiZWwArAYAAAVNYW5hZ2VkSWQAEAAAAAQH1NE0BG4QSLSHaH/jrBeb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DQAAAERvY3VtZW50YXRpZQACVGV4dEhvcml6b250YWxBbGlnbm1lbnQADgAAAG1zb0FuY2hvck5vbmUAAlBhcmFncmFwaEFsaWdubWVudAANAAAAbXNvQWxpZ25MZWZ0AAJUZXh0VmVydGljYWxBbGlnbm1lbnQADQAAAG1zb0FuY2hvclRvcAADRm9udFN0eWxlAEEBAAAQRm9udEJhY2tncm91bmQAAAAAAAhGb250Qm9sZAABA0ZvbnRDb2xvcgBVAAAAEEEA/wAAABBSAAAAAAAQRwAAAAAAEEIAAAAAAAFTY0EAAAAAAAAA8D8BU2NSAAAAAAAAAAAAAVNjRwAAAAAAAAAAAAFTY0IAAAAAAAAAAAAAEEZvbnRUaGVtZUNvbG9yAAAAAAABRm9udFRpbnRBbmRTaGFkZQAAAAAAAAAAABBGb250U2NoZW1lQ29sb3IAAAAAAAhGb250SXRhbGljAAACRm9udE5hbWUABwAAACttbi1sdAABRm9udFNpemUAAAAAAAAAMkAIRm9udFN0cmlrZXRocm91Z2gAAAhGb250U3Vic2NyaXB0AAAIRm9udFN1cGVyc2NyaXB0AAAIRm9udFVuZGVybGluZQAAAAhTaXplVG9UZXh0V2lkdGgAAAhTaXplVG9UZXh0SGVpZ2h0AAADVGV4dE1hcmdpbgA/AAAAAUxlZnQAAAAAAAAAAAABVG9wAAAAAAAAAAAAAVJpZ2h0AAAAAAAAAAAAAUJvdHRvbQAAAAAAAAAAAAACRGlzcGxheVRleHQADQAAAERvY3VtZW50YXRpZQABSGVpZ2h0AAAAAICrgTJAAVdpZHRoAAAAAECn/V5AAVRvcAAAAADgDRN5QAFMZWZ0AAAAAOBOa0pACEZsaXBIb3Jpem9udGFsbHkAAAhGbGlwSG9yaXpvbnRhbGx5QXBwbGllZAAACEZsaXBWZXJ0aWNhbGx5AAAIRmxpcFZlcnRpY2FsbHlBcHBsaWVkAAABUm90YXRpb24AAAAAAAAAAAABWk9yZGVyAAAAAAAAAD5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FDKWnq9R6lLkSYK6T3RIb4ISGFzQ2hhbmdlcwAACFVzZU5hbWVJbnN0ZWFkT2ZUYWdBc0lkAAAIU2hhcGVQcmV2aW91c2x5Q3JlYXRlZAAB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VAAAAAVTAAAAVQAAAOcPAAAAAAAAAAAAA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oI9jM0ABV2lkdGgAAAAAABBii0ABVG9wAAAAAMD+CXlAAUxlZnQAAAAA4E5rRUAIRmxpcEhvcml6b250YWxseQAACEZsaXBIb3Jpem9udGFsbHlBcHBsaWVkAAAIRmxpcFZlcnRpY2FsbHkAAAhGbGlwVmVydGljYWxseUFwcGxpZWQAAAFSb3RhdGlvbgAAAAAAAAAAAAFaT3JkZXIAAAAAAAAAJk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NlcGFyYXRvckxpbmUA4QYAAANTdGFydAAbAAAAAVgAzczMrBs4RUABWQD2FIu8N0B6QAADRW5kABsAAAABWAAzMzMh+LuMQAFZAPYUi7w3QHpAAAJTdGFydEFycm93SGVhZAARAAAAbXNvQXJyb3doZWFkTm9uZQACRW5kQXJyb3dIZWFkABEAAABtc29BcnJvd2hlYWROb25lAAVNYW5hZ2VkSWQAEAAAAATRKeF07zsyTprlyMY7vtuB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YHZoi0ABVG9wAAAAAMA3QHpAAUxlZnQAAAAAoBs4RUAIRmxpcEhvcml6b250YWxseQAACEZsaXBIb3Jpem9udGFsbHlBcHBsaWVkAAAIRmxpcFZlcnRpY2FsbHkAAAhGbGlwVmVydGljYWxseUFwcGxpZWQAAAFSb3RhdGlvbgAAAAAAAAAAAAFaT3JkZXIAAAAAAAAAKEADQm9yZGVyQ29sb3IAVQAAABBBAP8AAAAQUgDeAAAAEEcA3gAAABBCAN4AAAABU2NBAAAAAAAAAPA/AVNjUgAAAABA71/nPwFTY0cAAAAAQO9f5z8BU2NCAAAAAEDvX+c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NTdW1tYXJ5UmVuZGVySW5mbwBWDQAAA1JlY3RhbmdsZQByBgAAAkF1dG9TaGFwZVR5cGUACAAAAENoZXZyb24ABU1hbmFnZWRJZAAQAAAABJl+1jlNpPdEjbVR660ZiWEISGFzQ2hhbmdlcwAACFVzZU5hbWVJbnN0ZWFkT2ZUYWdBc0lkAAAIU2hhcGVQcmV2aW91c2x5Q3JlYXRlZAABA0ZpbGxDb2xvcgBVAAAAEEEA/wAAABBSAL8AAAAQRwB8AAAAEEIAAAAAAAFTY0EAAAAAAAAA8D8BU2NSAAAAAOD+q+A/AVNjRwAAAABgmMzJPwFTY0IAAAAAAAAAAAAAEEZpbGxUaGVtZUNvbG9yAAUAAAABRmlsbFRpbnRBbmRTaGFkZQAAAAAAAADQvx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qLwrQAFXaWR0aAAAAADgc2GEQAFUb3AAAAAAoCg2eUABTGVmdAAAAAAgbHdwQAhGbGlwSG9yaXpvbnRhbGx5AAAIRmxpcEhvcml6b250YWxseUFwcGxpZWQAAAhGbGlwVmVydGljYWxseQAACEZsaXBWZXJ0aVUAAAAFVAAAAFYAAADnDwAAAAAAAAAAAABjYWxseUFwcGxpZWQAAAFSb3RhdGlvbgAAAAAAAAAAAAFaT3JkZXIAAAAAAAAATkADQm9yZGVyQ29sb3IAVQAAABBBAP8AAAAQUgD/AAAAEEcA/wAAABBCAP8AAAABU2NBAAAAAAAAAPA/AVNjUgAAAAAAAADwPwFTY0cAAAAAAAAA8D8BU2NCAAAAAAAAAPA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M0GAAAFTWFuYWdlZElkABAAAAAEO1VBQGD/lEqdQ0kAELBVYg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AJGaWxsUGF0dGVybgAQAAAAbXNvUGF0dGVybk1peGVkAAJUZXh0ABwAAAA24oCLLzE3LzIwMjIgLSA2LzI5LzIwMuKAizM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BwAAAA24oCLLzE3LzIwMjIgLSA2LzI5LzIwMuKAizMAAUhlaWdodAAAAACA8JwmQAFXaWR0aAAAAADgtCFZQAFUb3AAAAAAYLhKeUABTGVmdAAAAADAXiZxQAhGbGlwSG9yaXpvbnRhbGx5AAAIRmxpcEhvcml6b250YWxseUFwcGxpZWQAAAhGbGlwVmVydGljYWxseQAACEZsaXBWZXJ0aWNhbGx5QXBwbGllZAAAAVJvdGF0aW9uAAAAAAAAAAAAAVpPcmRlcgAAAAAAAIBO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lRleHRIb3Jpem9udGFsQWxpZ25tZW50AAIAAAAwAAADMwBxXQAABFJvd3MABQAAAAACTmFtZQAVAAAAUmV2aXp1aXJlIGFjdGl2aXRhdGUAAlN1bW1hcnlMYWJlbAAdAAAAMeKAizIvMTAvMjAyMiAtIDUvMjQvMjAy4oCLMwAISXNMYWJlbEluc2lkZUJvdW5kcwABAkxhYmVsUG9zaXRpb24ABQAAAExlZnQACElzSGlnaGxpZ2h0ZWQAAANMZWZ0U2lkZVN0eWxlADcEAAABRGVmYXVsdEZvbnRTaXplAAAAAAAAACRAAUZvbnRTaXplAAAAAAAAADJAA0ZvbnRDb2xvcgBVAAAAEEEA/wAAABBS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RQAAABBHAFkAAAAQQgBuAAAAAVNjQQAAAAAAAADwPwFTY1IAAAAAAEJ4rj8BU2NHAAAAAKD2krk/AVNjQgAAAAAAZvXDPwAQRmlsbFRoZW1lQ29sb3IAAAAAAAFGaWxsVGludEFuZFNoYWRlAAAAAAAAAAAAA0JvcmRlckNvbG9yAFUAAAAQQQD/AAAAEFIA3gAAABBHAN4AAAAQQgDeAAAAAVNjQQAAAAAAAADwPwFTY1IAAAAAQO9f5z8BU2NHAAAAAEDvX+c/AVNjQgAAAABA71/nPwAQQm9yZGVyVGhlbWVDb2xvcgAAAAAAAUJvcmRlclRpbnRBbmRTaGFkZQAAAAAAAAAAAAhJc0ZpbGxlZAABAlBhdHRlcm4AEAAAAG1zb1BhdHRlcm5NaXhlZAACU2hhcGVUeXBlAA4AAABtc29TaGFwZU1peGVkAANMYWJlbE9mZnNldABCAAAAAVgAAAAAAAAAAAABWQAAAAAAAAAAAAFMZW5ndGgAAAAAAAAAAAABTGVuZ3RoU3F1YXJlZAAAAAAAAAAAAAABQm9yZGVyVGhpY2tuZXNzAAAAAAAAAPA/CElzRm9udEJvbGQAAQhJc0ZvbnRJdGFsaWMAAAhJc0ZvbnRVbmRlcmxpbmVkAAACVGV4dEFsaWdubWVudAAFAAAATGVmdAAAA1N1bW1hcnlTdHlsZQA3BAAAAURlZmF1bHRGb250U2l6ZQAAAAAAAAAkQAFGb250U2l6ZQAAAAAAAAAkQANGb250Q29sb3IAVQAAABBBAP8AAAAQUgAAAAAAEEcAAAAAABBCAAAAAAABU2NBAAAAAAAAAPA/AVNjUgAAAAAAAAAAAAFTY0cAAAAAAAAAAAABU2NCAAAAAAAAAAAAABBGb250VGhlbWVDb2xvcgAB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t32K/qe8K0ACRGFzaFN0eWxlAA0AAABtc29WAAAABVUAAABXAAAA5w8AAAAAAAAAAAAATGluZVNvbGlkAANGaWxsQ29sb3IAVQAAABBBAP8AAAAQUgC/AAAAEEcAfAAAABBCAAAAAAABU2NBAAAAAAAAAPA/AVNjUgAAAADg/qvgPwFTY0cAAAAAYJjMyT8BU2NCAAAAAAAAAAAAABBGaWxsVGhlbWVDb2xvcgAFAAAAAUZpbGxUaW50QW5kU2hhZGUAAAAAAAAA0L8DQm9yZGVyQ29sb3IAVQAAABBBAP8AAAAQUgD/AAAAEEcA/wAAABBCAP8AAAABU2NBAAAAAAAAAPA/AVNjUgAAAAAAAADwPwFTY0cAAAAAAAAA8D8BU2NCAAAAAAAAAPA/ABBCb3JkZXJUaGVtZUNvbG9yAAAAAAABQm9yZGVyVGludEFuZFNoYWRlAAAAAAAAAAAACElzRmlsbGVkAAECUGF0dGVybgAQAAAAbXNvUGF0dGVybk1peGVkAAJTaGFwZVR5cGUADgAAAG1zb1NoYXBlTWl4ZWQAA0xhYmVsT2Zmc2V0AEIAAAABWAAAAAAAAAAAAAFZAAAAAAAAAAAAAUxlbmd0aAAAAAAAAAAAAAFMZW5ndGhTcXVhcmVkAAAAAAAAAAAAAAFCb3JkZXJUaGlja25lc3MAAAAAAAAA8D8ISXNGb250Qm9sZAAACElzRm9udEl0YWxpYwAACElzRm9udFVuZGVybGluZWQAAAJUZXh0QWxpZ25tZW50AAUAAABMZWZ0AAAIRGlzcGxheUxhYmVsAAAIRGlzcGxheVN1bW1hcnkAAQhJc0NvbGxhcHNlZAAAA0xlZnROb3RlcwB2BAAAA1RleHRTdHlsZQAeBAAAAURlZmF1bHRGb250U2l6ZQAAAAAAAAAkQAFGb250U2l6ZQAAAAAAAAAkQANGb250Q29sb3IAVQAAABBBAP8AAAAQUgAAAAAAEEcAAAAAABBCAAAAAAABU2NBAAAAAAAAAPA/AVNjUgAAAAAAAAAAAAFTY0cAAAAAAAAAAAABU2NCAAAAAAAAAAAAABBGb250VGhlbWVDb2xvcgAAAAAAEEZvbnRTY2hlbWVDb2xvcgAA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D/AAAAEFIAAAAAABBHAAAAAAAQQgAAAAAAAVNjQQAAAAAAAADwPwFTY1IAAAAAAAAAAAABU2NHAAAAAAAAAAAAAVNjQgAAAAAAAAAAAAAIRGF0YVN0eWxlRm9udENvbG9ySGFzVmFsdWUAAQFIZWlnaHQAAAAAAAAAAAACRGFzaFN0eWxlAA0AAABtc29MaW5lU29saWQAA0ZpbGxDb2xvcgBVAAAAEEEA/wAAABBSAAAAAAAQRwAAAAAAEEIAAAAAAAFTY0EAAAAAAAAA8D8BU2NSAAAAAAAAAAAAAVNjRwAAAAAAAAAAAAFTY0IAAAAAAAAAAAAAEEZpbGxUaGVtZUNvbG9yAAA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EEhhcnZleUJhbGxWYWx1ZQAAAAAAAkNoZWNrQm94U3RhdGUABQAAAE5vbmUAAlRyYWZmaWNMaWdodFN0YXRlAAQAAABPZmYAAANSaWdodE5vdGVzAHYEAAADVGV4dFN0eWxlAB4EAAABRGVmYXVsdEZvbnRTaXplAAAAAAAAACRAAUZvbnRTaXplAAAAAAAAACRAA0ZvbnRDb2xvcgBVAAAAEEEA/wAAABBSAAAAAAAQRwAAAAAAEEIAAAAAAAFTY0EAAAAAAAAA8D8BU2NSAAAAAAAAAAAAAVNjRwAAAAAAAAAAAAFTY0IAAAAAAAAAAAAAEEZvbnRUaGVtZUNvbG9yAAAAAAAQRm9udFNjaGVtZUNvbG9yAAA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P8AAAAQUgAAAAAAEEcAAAAAABBCAAAAAAABU2NBAAAAAAAAAPA/AVNjUgAAAAAAAAAAAAFTY0cAAAAAAAAAAAABU2NCAAAAAAAAAAAAAAhEYXRhU3R5bGVGb250Q29sb3JIYXNWYWx1ZQABAUhlaWdodAAAAAAAAAAAAAJEYXNoU3R5bGUADQAAAG1zb0xpbmVTb2xpZAADRmlsbENvbG9yAFUAAAAQQQD/AAAAEFIAAAAAABBHAAAAAAAQQgAAAAAAAVNjQQAAAAAAAADwPwFTY1IAAAAAAAAAAAABU2NHAAAAAAAAAAAAAVNjQgAAAAAAAAAAAAAQRmlsbFRoZW1lQ29sb3IAAA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QSGFydmV5QmFsbFZhbHVlAAAAAAACQ2hlY2tCb3hTdGF0ZQAFAAAATm9uZQACVHJhZmZpY0xpZ2h0U3RhdGUABAAAAE9mZgAAA0xlZnROb3Rlc1JlbmRlckluZm8AmRQAAANMYWJlbACXBgAABU1hbmFnZWRJZAAQAAAABPQ9q7kGnrRBlbhI5ruUI90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BAAAAAAJUZXh0SG9yaXpvbnRhbEFsaWdubWVudAAOAAAAbXNvQW5jaG9yTm9uZQACUGFyYWdyYXBoQWxpZ25tZW50AA0AAABtc29BbGlnbkxlZnQAAlRleHRWZXJ0aWNhbEFsaWdubWVudAAQAAAAbXNvQW5jaG9yTWlkZGxl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BAAAAAAFIZWlnaHQAAAAAgPCcJkABV2lkdGgAAAAAgML1KEABVG9wAAAAAGBSHX1AAUxlZnQAAAAA4MQIjUAIRmxpcEhvcml6b250YWxsVwAAAAVWAAAAWAAAAOcPAAAAAAAAAAAAAHkAAAhGbGlwSG9yaXpvbnRhbGx5QXBwbGllZAAACEZsaXBWZXJ0aWNhbGx5AAAIRmxpcFZlcnRpY2FsbHlBcHBsaWVkAAABUm90YXRpb24AAAAAAAAAAAABWk9yZGVyAAAAAAAAg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LqRtYxAAVkAAAAAoOISfkAAA0VuZAAbAAAAAVgAMzMzIfi7jEABWQAAAACg4hJ+QAACU3RhcnRBcnJvd0hlYWQAEQAAAG1zb0Fycm93aGVhZE5vbmUAAkVuZEFycm93SGVhZAARAAAAbXNvQXJyb3doZWFkTm9uZQAFTWFuYWdlZElkABAAAAAEpevROEvq1USuKNHyDdTkSw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KCZmek/AVRvcAAAAACg4hJ+QAFMZWZ0AAAAAMCRtYxACEZsaXBIb3Jpem9udGFsbHkAAAhGbGlwSG9yaXpvbnRhbGx5QXBwbGllZAAACEZsaXBWZXJ0aWNhbGx5AAAIRmxpcFZlcnRpY2FsbHlBcHBsaWVkAAABUm90YXRpb24AAAAAAAAAAAABWk9yZGVyAAAAAAAAgFV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SZWN0YW5nbGUAdAYAAAJBdXRvU2hhcGVUeXBlAAoAAABSZWN0YW5nbGUABU1hbmFnZWRJZAAQAAAABA7DDc76YSBPlaeyGrB5jf8ISGFzQ2hhbmdlcwABCFVzZU5hbWVJbnN0ZWFkT2ZUYWdBc0lkAAAIU2hhcGVQcmV2aW91c2x5Q3JlYXRlZAAAA0ZpbGxDb2xvcgBVAAAAEEEA/wAAABBSAEUAAAAQRwBZAAAAEEIAbgAAAAFTY0EAAAAAAAAA8D8BU2NSAAAAAABCeK4/AVNjRwAAAACg9pK5PwFTY0IAAAAAAGb1wz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A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Cgj2MzQAFXaWR0aAAAAAAAAAAAAAFUb3AAAAAAwKncfEABTGVmdAAAAADgxLCMQAhGbGlwSG9yaXpvbnRhbGx5AAAIRmxpcEhvcml6b250YWxseUFwcGxpZWQAAAhGbGlwVmVydGljYWxseQAACEZsaXBWZXJ0aWNhbGx5QXBwbGllZAAAAVJvdGF0aW9uAAAAAAAAAAAAAVpPcmRlcgAAAAAAAE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EVHJhZmZpY0xpZ2h0RGF0YQAFAAAAAARIYXJ2ZXlCYWxsRGF0YQAFAAAAABBIYXJ2ZXlCYWxsVmFsdWUAAAAAAAJUcmFmZmljTGlnaHRTdGF0ZQAEAFgAAAAFVwAAAFkAAADnDwAAAAAAAAAAAAAAAE9mZgAEQ2hlY2tCb3hEYXRhAAUAAAAAAkNoZWNrQm94U3RhdGUABQAAAE5vbmUAAANSaWdodE5vdGVzUmVuZGVySW5mbwCZFAAAA0xhYmVsAJcGAAAFTWFuYWdlZElkABAAAAAEX/ib9IjSlk2hfPMMpUu1dQhIYXNDaGFuZ2VzAAEIVXNlTmFtZUluc3RlYWRPZlRhZ0FzSWQAAAhTaGFwZVByZXZpb3VzbHlDcmVhdGVkAAA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EAAAA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EAAAAAAUhlaWdodAAAAACA8JwmQAFXaWR0aAAAAACAwvUoQAFUb3AAAAAAYFIdfUABTGVmdAAAAADgxAiNQAhGbGlwSG9yaXpvbnRhbGx5AAAIRmxpcEhvcml6b250YWxseUFwcGxpZWQAAAhGbGlwVmVydGljYWxseQAACEZsaXBWZXJ0aWNhbGx5QXBwbGllZAAAAVJvdGF0aW9uAAAAAAAAAAAAAVpPcmRlcgAAAAAAAIBV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2VwYXJhdG9yTGluZQDhBgAAA1N0YXJ0ABsAAAABWADNzMy6kbWMQAFZAAAAAKDiEn5AAANFbmQAGwAAAAFYADMzMyH4u4xAAVkAAAAAoOISfkAAAlN0YXJ0QXJyb3dIZWFkABEAAABtc29BcnJvd2hlYWROb25lAAJFbmRBcnJvd0hlYWQAEQAAAG1zb0Fycm93aGVhZE5vbmUABU1hbmFnZWRJZAAQAAAABDzXn5KrXjlFn0zpJOQ1CQcISGFzQ2hhbmdlcwABCFVzZU5hbWVJbnN0ZWFkT2ZUYWdBc0lkAAAIU2hhcGVQcmV2aW91c2x5Q3JlYXRlZAAA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AAAFXaWR0aAAAAACgmZnpPwFUb3AAAAAAoOISfkABTGVmdAAAAADAkbWMQAhGbGlwSG9yaXpvbnRhbGx5AAAIRmxpcEhvcml6b250YWxseUFwcGxpZWQAAAhGbGlwVmVydGljYWxseQAACEZsaXBWZXJ0aWNhbGx5QXBwbGllZAAAAVJvdGF0aW9uAAAAAAAAAAAAAVpPcmRlcgAAAAAAAIBVQANCb3JkZXJDb2xvcgBVAAAAEEEA/wAAABBSAN4AAAAQRwDeAAAAEEIA3gAAAAFTY0EAAAAAAAAA8D8BU2NSAAAAAEDvX+c/AVNjRwAAAABA71/nPwFTY0IAAAAAQO9f5z8AEEJvcmRlclRoZW1lQ29sb3IAAAAAAAFCb3JkZXJUaW50QW5kU2hhZGUAAAAAAAAAAAAQQm9yZGVyU2NoZW1lQ29sb3IAAAAAAAFCb3JkZXJUaGlja25lc3MAAAAAAAAA8D8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SQ8x9QUOopRJKc3uraDMe9CEhhc0NoYW5nZXMAAQhVc2VOYW1lSW5zdGVhZE9mVGFnQXNJZAAACFNoYXBlUHJldmlvdXNseUNyZWF0ZWQAAA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ZAAAABVgAAABmAAAA5w8AAAAAAAAAAAAA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KCPYzNAAVdpZHRoAAAAAAAAAAAAAVRvcAAAAADAqdx8QAFMZWZ0AAAAAODEsIxACEZsaXBIb3Jpem9udGFsbHkAAAhGbGlwSG9yaXpvbnRhbGx5QXBwbGllZAAACEZsaXBWZXJ0aWNhbGx5AAAIRmxpcFZlcnRpY2FsbHlBcHBsaWVkAAABUm90YXRpb24AAAAAAAAAAAABWk9yZGVyAAAAAAAAQFV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RUcmFmZmljTGlnaHREYXRhAAUAAAAABEhhcnZleUJhbGxEYXRhAAUAAAAAEEhhcnZleUJhbGxWYWx1ZQAAAAAAAlRyYWZmaWNMaWdodFN0YXRlAAQAAABPZmYABENoZWNrQm94RGF0YQAFAAAAAAJDaGVja0JveFN0YXRlAAUAAABOb25lAAADTGVmdFNpZGVSZW5kZXJJbmZvADcUAAADTGFiZWwAvAYAAAVNYW5hZ2VkSWQAEAAAAAQjxxtb6cEXRJy1L1IclU5G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FQAAAFJldml6dWlyZSBhY3Rpdml0YXRlAAJUZXh0SG9yaXpvbnRhbEFsaWdubWVudAAOAAAAbXNvQW5jaG9yTm9uZQACUGFyYWdyYXBoQWxpZ25tZW50AA0AAABtc29BbGlnbkxlZnQAAlRleHRWZXJ0aWNhbEFsaWdubWVudAANAAAAbXNvQW5jaG9yVG9wAANGb250U3R5bGUAQQEAABBGb250QmFja2dyb3VuZAAAAAAACEZvbnRCb2xkAAEDRm9udENvbG9yAFUAAAAQQQD/AAAAEFIAAAAAABBHAAAAAAAQQgAAAAAAAVNjQQAAAAAAAADwPwFTY1IAAAAAAAAAAAABU2NHAAAAAAAAAAAAAVNjQgAAAAAAAAAAAAAQRm9udFRoZW1lQ29sb3IAAAAAAAFGb250VGludEFuZFNoYWRlAAAAAAAAAAAAEEZvbnRTY2hlbWVDb2xvcgAAAAAACEZvbnRJdGFsaWMAAAJGb250TmFtZQAHAAAAK21uLWx0AAFGb250U2l6ZQAAAAAAAAAyQAhGb250U3RyaWtldGhyb3VnaAAACEZvbnRTdWJzY3JpcHQAAAhGb250U3VwZXJzY3JpcHQAAAhGb250VW5kZXJsaW5lAAAACFNpemVUb1RleHRXaWR0aAAACFNpemVUb1RleHRIZWlnaHQAAANUZXh0TWFyZ2luAD8AAAABTGVmdAAAAAAAAAAAAAFUb3AAAAAAAAAAAAABUmlnaHQAAAAAAAAAAAABQm90dG9tAAAAAAAAAAAAAAJEaXNwbGF5VGV4dAAVAAAAUmV2aXp1aXJlIGFjdGl2aXRhdGUAAUhlaWdodAAAAACAq4EyQAFXaWR0aAAAAADgo7BkQAFUb3AAAAAA4LjlfEABTGVmdAAAAADgTmtKQAhGbGlwSG9yaXpvbnRhbGx5AAAIRmxpcEhvcml6b250YWxseUFwcGxpZWQAAAhGbGlwVmVydGljYWxseQAACEZsaXBWZXJ0aWNhbGx5QXBwbGllZAAAAVJvdGF0aW9uAAAAAAAAAAAAAVpPcmRlcgAAAAAAAAA+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UmVjdGFuZ2xlAHQGAAACQXV0b1NoYXBlVHlwZQAKAAAAUmVjdGFuZ2xlAAVNYW5hZ2VkSWQAEAAAAAT6uUC4UJ85Tp/L4kXlj42hCEhhc0NoYW5nZXMAAAhVc2VOYW1lSW5zdGVhZE9mVGFnQXNJZAAACFNoYXBlUHJldmlvdXNseUNyZWF0ZWQAAQNGaWxsQ29sb3IAVQAAABBBAP8AAAAQUgBFAAAAEEcAWQAAABBCAG4AAAABU2NBAAAAAAAAAPA/AVNjUgAAAAAAQniuPwFTY0cAAAAAoPaSuT8BU2NCAAAAAABm9cM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WgAAAAVhAAAAZwAAAOcPAAAAAAAAAAAAAElzRm9udEl0YWxpYwAACElzRm9udFVuZGVybGluZWQAAAJUZXh0QWxpZ25tZW50AAUAAABMZWZ0AAADUmVuZGVySW5mbwAiFAAAA0xpbmUA5AYAAANTdGFydAAbAAAAAVgAAABAY0OoikABWQDwSc7ck9hpQAADRW5kABsAAAABWAAAAEBjQ6iKQAFZAAAAAKziSn5AAAJTdGFydEFycm93SGVhZAARAAAAbXNvQXJyb3doZWFkTm9uZQACRW5kQXJyb3dIZWFkABEAAABtc29BcnJvd2hlYWROb25lAAVNYW5hZ2VkSWQAEAAAAARucLpxlgwQR7BMeQ7hP5T3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hecUABV2lkdGgAAAAAAAAAAAABVG9wAAAAAOCT2GlAAUxlZnQAAAAAYEOoikAIRmxpcEhvcml6b250YWxseQAACEZsaXBIb3Jpem9udGFsbHlBcHBsaWVkAAAIRmxpcFZlcnRpY2FsbHkAAAhGbGlwVmVydGljYWxseUFwcGxpZWQAAAFSb3RhdGlvbgAAAAAAAAAAAAFaT3JkZXIAAAAAAACAS0ADQm9yZGVyQ29sb3IAVQAAABBBAP8AAAAQUgAAAAAAEEcAAAAAABBCAAAAAAABU2NBAAAAAAAAAPA/AVNjUgAAAAAAAAAAAAFTY0cAAAAAAAAAAAABU2NCAAAAAAAAAAAAABBCb3JkZXJUaGVtZUNvbG9yAAEAAAABQm9yZGVyVGludEFuZFNoYWRlAAAAAAAAAAAAEEJvcmRlclNjaGVtZUNvbG9yAAAAAAABQm9yZGVyVGhpY2tuZXNzAAAAAAAAAPA/AkxpbmVEYXNoU3R5bGUADQAAAExpbmVMb25nRGFza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KMGAAAFTWFuYWdlZElkABAAAAAE/VLjXAtitE+Uy2UdPPfPRA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BAAAAA14oCLLzI0LzIwMuKAizMAAlRleHRIb3Jpem9udGFsQWxpZ25tZW50AA4AAABtc29BbmNob3JOb25lAAJQYXJhZ3JhcGhBbGlnbm1lbnQAAgAAADAAAlRleHRWZXJ0aWNhbEFsaWdubWVudAANAAAAbXNvQW5jaG9yVG9w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MAAAANeKAiy8yNC/igKYAAUhlaWdodAAAAACA8JwoQAFXaWR0aAAAAADANE0/QAFUb3AAAAAAoOK6fkABTGVmdAAAAACAK/KJQAhGbGlwSG9yaXpvbnRhbGx5AAAIRmxpcEhvcml6b250YWxseUFwcGxpZWQAAAhGbGlwVmVydGljYWxseQAACEZsaXBWZXJ0aWNhbGx5QXBwbGllZAAAAVJvdGF0aW9uAAAAAAAAAAAAAVpPcmRlcgAAAAAAAI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VHJpYW5nbGUAfwYAAAJBdXRvU2hhcGVUeXBlABIAAABJc29zY2VsZXNUcmlhbmdsZQAFTWFuYWdlZElkABAAAAAEQda0gUdbMUaiceUXO690zQhIYXNDaGFuZ2VzAAAIVXNlTmFtZUluc3RlYWRPZlRhZ0FzSWQAAAhTaGFwZVByZXZpb3VzbHlDcmVhdGVkAAEDRmlsbENvbG9yAFUAAAAQQQD/AAAAEFIAAAAAABBHAAAAAAAQQgAAAAAAAVNjQQAAAAAAAADwPwFTY1IAAAAAAAAAAAABU2NHAAAAAAAAAAAAAVNjQgAAAAAAAAAAAAAQRmlsbFRoZW1lQ29sb3IAA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VsAAAAFXAAAAF4AAADnDwAAAAAAAAAAAAAAABBCb3JkZXJUaGVtZUNvbG9yAAAAAAABQm9yZGVyVGludEFuZFNoYWRlAAAAAAAAAAAAEEJvcmRlclNjaGVtZUNvbG9yAAAAAAABQm9yZGVyVGhpY2tuZXNzAAAAAAAAAAAAAkxpbmVEYXNoU3R5bGUADQAAAExpbmVMb25nRGFza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JEZXNjcmlwdGlvbgAQAAAAMeKAiy8yOC8yMDLigIszAAJOYW1lAAUAAABEYXRlAAlTdGFydFRpbWUAAJ8+9YUBAAAAAzIAnxgAAANTdHlsZQAh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AAAAAAEFIAAAAAABBHAAAAAAAQQgAAAAAAAVNjQQAAAAAAAAAAAAFTY1IAAAAAAAAAAAABU2NHAAAAAAAAAAAAAVNjQgAAAAAAAAAAAAAIRGF0YVN0eWxlRm9udENvbG9ySGFzVmFsdWUAAAFIZWlnaHQAAAAAAAAAAAACRGFzaFN0eWxlABAAAABtc29MaW5lTG9uZ0Rhc2gAA0ZpbGxDb2xvcgBVAAAAEEEA/wAAABBSAAAAAAAQRwAAAAAAEEIAAAAAAAFTY0EAAAAAAAAA8D8BU2NSAAAAAAAAAAAAAVNjRwAAAAAAAAAAAAFTY0IAAAAAAAAAAAAAEEZpbGxUaGVtZUNvbG9yAAE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A1JlbmRlckluZm8AJBQAAANMaW5lAOQGAAADU3RhcnQAGwAAAAFYAAAAQIMR4oZAAVkA8EnO3JPYaUAAA0VuZAAbAAAAAVgAAABAgxHihkABWQAAAACs4kp+QAACU3RhcnRBcnJvd0hlYWQAEQAAAG1zb0Fycm93aGVhZE5vbmUAAkVuZEFycm93SGVhZAARAAAAbXNvQXJyb3doZWFkTm9uZQAFTWFuYWdlZElkABAAAAAEHKSbhwA5IUS2n2E0WxICVQ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MCYXnFAAVdpZHRoAAAAAAAAAAAAAVRvcAAAAADgk9hpQAFMZWZ0AAAAAIAR4oZACEZsaXBIb3Jpem9udGFsbHkAAAhGbGlwSG9yaXpvbnRhbGx5QXBwbGllZAAACEZsaXBWZXJ0aWNhbGx5AAAIRmxpcFZlcnRpY2FsbHlBcHBsaWVkAAABUm90YXRpb24AAAAAAAAAAAABWk9yZGVyAAAAAAAAgEtAA0JvcmRlckNvbG9yAFUAAAAQQQD/AAAAEFIAAAAAABBHAAAAAAAQQgAAAAAAAVNjQQAAAAAAAADwPwFTY1IAAAAAAAAAAAABU2NHAAAAAAAAAAAAAVNjQgAAAAAAAAAAAAAQQm9yZGVyVGhlbWVDb2xvcgABAAAAAUJvcmRlclRpbnRBbmRTaGFkZQAAAAAAAAAAABBCb3JkZXJTY2hlbWVDb2xvcgAAAAAAAUJvcmRlclRoaWNrbmVzcwAAAAAAAADwPwJMaW5lRGFzaFN0eWxlAA0AAABMaW5lTG9uZ0Rhc2g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MYWJlbAClBgAABU1hbmFnZWRJZAAQAAAABBnUK3qz+VZJkX8r+xfpW8QISGFzQ2hhbmdlcwAACFVzZU5hbWVJbnN0ZWFkT2ZUYWdBc0lkAAAIU2hhcGVQcmV2aW91c2x5Q3JlYXRlZAABA0ZpbGxDb2xvcgBVAAAAEEEAAAAAABBSAAAAAAAQRwAAAAAAEEIAAAAAAAFTY0EAAAAAAAAA8L8BU2NSAAAAAAAAAPC/AVNjRwAAAAAAAADwvwFTY0I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AAPAAAAM+KAiy84LzIwMuKAizMAAlRleHRIb3Jpem9udGFsQWxpZ25tZW50AA4AAABtc29BbmNob3JOb25lAAJQYXJhZ3JhcGhBbGlnbm1lbnQAAgAAADAAAlRleHRWZXJ0aWNhbEFsaWdubWVudAANAAAAbXNvQW5jaG9yVG9wAANGb250U3R5bGUAQQEAABBGb250QmFja2dyb3VuZAAAAAAACEZvbnRCb2xkAAADRm9udENvbG9yAFUAAAAQQQD/AAAAEFIAAAAAABBHAAAAAAAQQgAAAAAAAVNjQQAAAAAAAADwPwFTY1IAAAAAAAAAAAABU2NHAAAAAAAAAAAAAVNjQgAAAAAAAAAAAAAQRm9udFRoZW1lQ29sb3IAAAAAAAFGb250VGludEFuZFNoYWRlAAAAAABcAAAABWMAAABbAAAA5w8AAAAAAAAAAAAA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mF5xQAFXaWR0aAAAAAAAAAAAAAFUb3AAAAAA4JPYaUABTGVmdAAAAADgI2eEQAhGbGlwSG9yaXpvbnRhbGx5AAAIRmxpcEhvcml6b250YWxseUFwcGxpZWQAAAhGbGlwVmVydGljYWxseQAACEZsaXBWZXJ0aWNhbGx5QXBwbGllZAAAAVJvdGF0aW9uAAAAAAAAAAAAAVpPcmRlcgAAAAAAAIBLQANCb3JkZXJDb2xvcgBVAAAAEEEA/wAAABBSAAAAAAAQRwAAAAAAEEIAAAAAAAFTY0EAAAAAAAAA8D8BU2NSAAAAAAAAAAAAAVNjRwAAAAAAAAAAAAFTY0IAAAAAAAAAAAAAEEJvcmRlclRoZW1lQ29sb3IAAQAAAAFCb3JkZXJUaW50QW5kU2hhZGUAAAAAAAAAAAAQQm9yZGVyU2NoZW1lQ29sb3IAAAAAAAFCb3JkZXJUaGlja25lc3MAAAAAAAAA8D8CTGluZURhc2hTdHlsZQANAAAATGluZUxvbmdEYXNo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FiZWwApwYAAAVNYW5hZ2VkSWQAEAAAAAQ9NJfkjqyERbhOrRwqw2Md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EAAAADHigIsvMjgvMjAy4oCLMwACVGV4dEhvcml6b250YWxBbGlnbm1lbnQADgAAAG1zb0FuY2hvck5vbmUAAlBhcmFncmFwaEFsaWdubWVudAACAAAAMAACVGV4dFZlcnRpY2FsQWxpZ25tZW50AA0AAABtc29BbmNob3JUb3A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BAAAAAx4oCLLzI4LzIwMuKAizMAAUhlaWdodAAAAACA8JwoQAFXaWR0aAAAAACg/MJIQAFUb3AAAAAAoOK6fkABTGVmdAAAAAAADLGDQAhGbGlwSG9yaXpvbnRhbGx5AAAIRmxpcEhvcml6b250YWxseUFwcGxpZWQAAAhGbGlwVmVydGljYWxseQAACEZsaXBWZXJ0aWNhbGx5QXBwbGllZAAAAVJvdGF0aW9uAAAAAAAAAAAAAVpPcmRlcgAAAAAAAI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VHJpYW5nbGUAfwYAAAJBdXRvU2hhcGVUeXBlABIAAABJc29zY2VsZXNUcmlhbmdsZQAFTWFuYWdlZElkABAAAAAESUQXxmfrKkSxqd8oGEGntwhIYXNDaGFuZ2VzAAAIVXNlTmFtZUluc3RlYWRPZlRhZ0FzSWQAAAhTaGFwZVByZXZpb3VzbHlDcmVhdGVkAAEDRmlsbENvbG9yAFUAAAAQQQD/AAAAEFIAAAAAABBHAAAAAAAQQgAAAAAAAVNjQQAAAAAAAADwPwFTY1IAAAAAAAAAAAABU2NHAAAAAAAAAAAAAVNjQgAAAAAAAAAAAAAQRmlsbFRoZW1lQ29sb3IAA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BRAAVdpZHRoAAAAAOAqtDFAAVRvcAAAAACg4kp+QAFMZWZ0AAAAAEBTJIRACEZsaXBIb3Jpem9udGFsbHkAAAhGbGlwSG9yaXpvbnRhbGx5QXBwbGllZAAACEZsaXBWZXJ0aWNhbGx5AAAIRmxpcFZlcnRpY2FsbHlBcHBsaWVkAAABUm90YXRpb24AAAAAAAAAAAABWk9yZGVyAAAAAAAAAExAA0JvcmRlckNvbG9yAFUAAAAQQQAAAAAAEFIAAAAAABBHAAAAAAAQQgAAAAAAAVNjQQAAAAAAAAAAAAFTY1IAAAAAAAAAAAABU2NHAAAAAAAAAAAAAVNjQgAAAAAAAAAAXQAAAAX/////YwAAAOcPAAAAAAAAAAAAABqUAAAFX2lkABAAAAAEPjK48JMJpkCp4oyc8YBtogREYXRhAMGTAAADMACHGAAAA1N0eWxlACE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AAAAAAQUgAAAAAAEEcAAAAAABBCAAAAAAABU2NBAAAAAAAAAAAAAVNjUgAAAAAAAAAAAAFTY0cAAAAAAAAAAAABU2NCAAAAAAAAAAAAAAhEYXRhU3R5bGVGb250Q29sb3JIYXNWYWx1ZQAAAUhlaWdodAAAAAAAAAAAAAJEYXNoU3R5bGUAEAAAAG1zb0xpbmVMb25nRGFzaAADRmlsbENvbG9yAFUAAAAQQQD/AAAAEFIAAAAAABBHAAAAAAAQQgAAAAAAAVNjQQAAAAAAAADwPwFTY1IAAAAAAAAAAAABU2NHAAAAAAAAAAAAAVNjQgAAAAAAAAAAAAAQRmlsbFRoZW1lQ29sb3IAA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DUmVuZGVySW5mbwAUFAAAA0xpbmUA5AYAAANTdGFydAAbAAAAAVgAAABAw5eLgUABWQDwSc7ck9hpQAADRW5kABsAAAABWAAAAEDDl4uBQAFZAAAAAKziSn5AAAJTdGFydEFycm93SGVhZAARAAAAbXNvQXJyb3doZWFkTm9uZQACRW5kQXJyb3dIZWFkABEAAABtc29BcnJvd2hlYWROb25lAAVNYW5hZ2VkSWQAEAAAAASxc0xoMGmvQ54b3Y1sTGaf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hecUABV2lkdGgAAAAAAAAAAAABVG9wAAAAAOCT2GlAAUxlZnQAAAAAwJeLgUAIRmxpcEhvcml6b250YWxseQAACEZsaXBIb3Jpem9udGFsbHlBcHBsaWVkAAAIRmxpcFZlcnRpY2FsbHkAAAhGbGlwVmVydGljYWxseUFwcGxpZWQAAAFSb3RhdGlvbgAAAAAAAAAAAAFaT3JkZXIAAAAAAACAS0ADQm9yZGVyQ29sb3IAVQAAABBBAP8AAAAQUgAAAAAAEEcAAAAAABBCAAAAAAABU2NBAAAAAAAAAPA/AVNjUgAAAAAAAAAAAAFTY0cAAAAAAAAAAAABU2NCAAAAAAAAAAAAABBCb3JkZXJUaGVtZUNvbG9yAAEAAAABQm9yZGVyVGludEFuZFNoYWRlAAAAAAAAAAAAEEJvcmRlclNjaGVtZUNvbG9yAAAAAAABQm9yZGVyVGhpY2tuZXNzAAAAAAAAAPA/AkxpbmVEYXNoU3R5bGUADQAAAExpbmVMb25nRGFza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JUGAAAFTWFuYWdlZElkABAAAAAEOGnVDXxOI0agPKbG5yki4g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AAcAAABSZXZpZXcAAlRleHRIb3Jpem9udGFsQWxpZ25tZW50AA4AAABtc29BbmNob3JOb25lAAJQYXJhZ3JhcGhBbGlnbm1lbnQAAgAAADAAAlRleHRWZXJ0aWNhbEFsaWdubWVudAANAAAAbXNvQW5jaG9yVG9wAANGb250U3R5bGUAQQEAABBGb250QmFja2dyb3VuZAAAAAAACEZvbnRCb2xkAAADRm9udENvbG9yAFUAAAAQQQD/AAAAEFIAAAAAABBHAAAAAAAQQgAAAAAAAVNjQQAAAAAAAADwPwFTY1IAAAAAAAAAAAABU2NHAAAAAAAAAAAAAVNjQgAAAAAAAAAAAAAQRm9udFRoZW1lQ29sb3IAAAAAAAFGb250VGludEFuZFNoYWRl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HAAAAUmV2aWV3AAFIZWlnaHQAAAAAgPCcKEABV2lkdGgAAAAAIIVLQUABVG9wAAAAAKDiun5AAUxlZnQAAAAAoDsRgUAIRmxpcEhvcml6b250YWxseQAACEZsaXBIb3Jpem9udGFsbHlBcHBsaWVkAF4AAAAFWwAAAF8AAADnDwAAAAAAAAAAAAAAAAAAEEZvbnRTY2hlbWVDb2xvcgACAAAACEZvbnRJdGFsaWMAAAJGb250TmFtZQAHAAAAK21uLWx0AAFGb250U2l6ZQAAAAAAAAAkQAhGb250U3RyaWtldGhyb3VnaAAACEZvbnRTdWJzY3JpcHQAAAhGb250U3VwZXJzY3JpcHQAAAhGb250VW5kZXJsaW5lAAAACFNpemVUb1RleHRXaWR0aAAACFNpemVUb1RleHRIZWlnaHQAAANUZXh0TWFyZ2luAD8AAAABTGVmdAAAAAAAAAAAAAFUb3AAAAAAAAAAAAABUmlnaHQAAAAAAAAAAAABQm90dG9tAAAAAAAAAAAAAAJEaXNwbGF5VGV4dAAPAAAAM+KAiy84LzIwMuKAizMAAUhlaWdodAAAAACA8JwoQAFXaWR0aAAAAAAgERFGQAFUb3AAAAAAoOK6fkABTGVmdAAAAAAAiUGGQAhGbGlwSG9yaXpvbnRhbGx5AAAIRmxpcEhvcml6b250YWxseUFwcGxpZWQAAAhGbGlwVmVydGljYWxseQAACEZsaXBWZXJ0aWNhbGx5QXBwbGllZAAAAVJvdGF0aW9uAAAAAAAAAAAAAVpPcmRlcgAAAAAAAI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VHJpYW5nbGUAfwYAAAJBdXRvU2hhcGVUeXBlABIAAABJc29zY2VsZXNUcmlhbmdsZQAFTWFuYWdlZElkABAAAAAEntY8RXV85kqv3ensB+DqkQhIYXNDaGFuZ2VzAAAIVXNlTmFtZUluc3RlYWRPZlRhZ0FzSWQAAAhTaGFwZVByZXZpb3VzbHlDcmVhdGVkAAEDRmlsbENvbG9yAFUAAAAQQQD/AAAAEFIAAAAAABBHAAAAAAAQQgAAAAAAAVNjQQAAAAAAAADwPwFTY1IAAAAAAAAAAAABU2NHAAAAAAAAAAAAAVNjQgAAAAAAAAAAAAAQRmlsbFRoZW1lQ29sb3IAA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BRAAVdpZHRoAAAAAOAqtDFAAVRvcAAAAACg4kp+QAFMZWZ0AAAAAOBAn4ZACEZsaXBIb3Jpem9udGFsbHkAAAhGbGlwSG9yaXpvbnRhbGx5QXBwbGllZAAACEZsaXBWZXJ0aWNhbGx5AAAIRmxpcFZlcnRpY2FsbHlBcHBsaWVkAAABUm90YXRpb24AAAAAAAAAAAABWk9yZGVyAAAAAAAAAEx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0AAABMaW5lTG9uZ0Rhc2g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CRGVzY3JpcHRpb24ADwAAADPigIsvOC8yMDLigIszAAJOYW1lAAUAAABEYXRlAAlTdGFydFRpbWUAACcj4oYBAAAAAzMAohgAAANTdHlsZQAh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AAAAAAEFIAAAAAABBHAAAAAAAQQgAAAAAAAVNjQQAAAAAAAAAAAAFTY1IAAAAAAAAAAAABU2NHAAAAAAAAAAAAAVNjQgAAAAAAAAAAAAAIRGF0YVN0eWxlRm9udENvbG9ySGFzVmFsdWUAAAFIZWlnaHQAAAAAAAAAAAACRGFzaFN0eWxlABAAAABtc29MaW5lTG9uZ0Rhc2gAA0ZpbGxDb2xvcgBVAAAAEEEA/wAAABBSAAAAAAAQRwAAAAAAEEIAAAAAAAFTY0EAAAAAAAAA8D8BU2NSAAAAAAAAAAAAAVNjRwAAAAAAAAAAAAFTY0IAAAAAAAAAAAAAEEZpbGxUaGVtZUNvbG9yAAE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Jc0ZvbnRJdGFsaWMAAAhJc0ZvbnRVbmRlcmxpbmVkAAACVGV4dEFsaWdubWVudAAFAAAATGVmdAAAA1JlbmRlckluZm8AJhQAAANMaW5lAOQGAAADU3RhcnQAGwAAAAFYAAAAQIP7F4lAAVkA8EnO3JPYaUAAA0VuZAAbAAAAAVgAAABAg/sXiUABWQAAAACs4kp+QAACU3RhcnRBcnJvd0hlYWQAEQAAAG1zb0Fycm93aGVhZE5vbmUAAkVuZEFycm93SGVhZAARAAAAbXNvQXJyb3doZWFkTm9uZQAFTWFuYWdlZElkABAAAAAEOqCaPkEAnkSYy7P8xEdrOghIYXNDaGFuZ2VzAAAIVXNlTmFtZUluc3RlYWRPZlRhZ0FzSWQAAAhTaGFwZVByZXZpb3VzbHlDcmVhdGVkAAEDRmlsbENvbG9yAFUAAAAQQQAAAAAAEFIAAAAAABBHAAAAAAAQQgAAAAAAAVNjQQAAAAAAAADwvwFTY1IAAAAAAAAA8L8BU2NHAAAAAAAAAPC/AVNjQgBfAAAABV4AAABgAAAA5w8AAAAAAAAAAAAAAAAAAAAA8L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A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mF5xQAFXaWR0aAAAAAAAAAAAAAFUb3AAAAAA4JPYaUABTGVmdAAAAACA+xeJQAhGbGlwSG9yaXpvbnRhbGx5AAAIRmxpcEhvcml6b250YWxseUFwcGxpZWQAAAhGbGlwVmVydGljYWxseQAACEZsaXBWZXJ0aWNhbGx5QXBwbGllZAAAAVJvdGF0aW9uAAAAAAAAAAAAAVpPcmRlcgAAAAAAAIBLQANCb3JkZXJDb2xvcgBVAAAAEEEA/wAAABBSAAAAAAAQRwAAAAAAEEIAAAAAAAFTY0EAAAAAAAAA8D8BU2NSAAAAAAAAAAAAAVNjRwAAAAAAAAAAAAFTY0IAAAAAAAAAAAAAEEJvcmRlclRoZW1lQ29sb3IAAQAAAAFCb3JkZXJUaW50QW5kU2hhZGUAAAAAAAAAAAAQQm9yZGVyU2NoZW1lQ29sb3IAAAAAAAFCb3JkZXJUaGlja25lc3MAAAAAAAAA8D8CTGluZURhc2hTdHlsZQANAAAATGluZUxvbmdEYXNo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TGFiZWwApwYAAAVNYW5hZ2VkSWQAEAAAAAT24wkhtmmwQ67kHQp3MTe+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QAEAAAADTigIsvMjYvMjAy4oCLMwACVGV4dEhvcml6b250YWxBbGlnbm1lbnQADgAAAG1zb0FuY2hvck5vbmUAAlBhcmFncmFwaEFsaWdubWVudAACAAAAMAACVGV4dFZlcnRpY2FsQWxpZ25tZW50AA0AAABtc29BbmNob3JUb3AAA0ZvbnRTdHlsZQBBAQAAEEZvbnRCYWNrZ3JvdW5kAAAAAAAIRm9udEJvbGQAAANGb250Q29sb3IAVQAAABBBAP8AAAAQUgAAAAAAEEcAAAAAABBCAAAAAAABU2NBAAAAAAAAAPA/AVNjUgAAAAAAAAAAAAFTY0cAAAAAAAAAAAABU2NCAAAAAAAAAAAAABBGb250VGhlbWVDb2xvcgAAAAAAAUZvbnRUaW50QW5kU2hhZGUAAAAAAAAAAAAQRm9udFNjaGVtZUNvbG9yAAI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BAAAAA04oCLLzI2LzIwMuKAizMAAUhlaWdodAAAAACA8JwoQAFXaWR0aAAAAACg/MJIQAFUb3AAAAAAoOK6fkABTGVmdAAAAACg42GIQAhGbGlwSG9yaXpvbnRhbGx5AAAIRmxpcEhvcml6b250YWxseUFwcGxpZWQAAAhGbGlwVmVydGljYWxseQAACEZsaXBWZXJ0aWNhbGx5QXBwbGllZAAAAVJvdGF0aW9uAAAAAAAAAAAAAVpPcmRlcgAAAAAAAI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DVHJpYW5nbGUAfwYAAAJBdXRvU2hhcGVUeXBlABIAAABJc29zY2VsZXNUcmlhbmdsZQAFTWFuYWdlZElkABAAAAAEQPUCfsdMK0Od+HTCO17A0QhIYXNDaGFuZ2VzAAAIVXNlTmFtZUluc3RlYWRPZlRhZ0FzSWQAAAhTaGFwZVByZXZpb3VzbHlDcmVhdGVkAAEDRmlsbENvbG9yAFUAAAAQQQD/AAAAEFIAAAAAABBHAAAAAAAQQgAAAAAAAVNjQQAAAAAAAADwPwFTY1IAAAAAAAAAAAABU2NHAAAAAAAAAAAAAVNjQgAAAAAAAAAAAAAQRmlsbFRoZW1lQ29sb3IAAQ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B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YAAAAAVfAAAAYQAAAOcPAAAAAAAAAAAAAEZvbnRVbmRlcmxpbmUAAAAIU2l6ZVRvVGV4dFdpZHRoAAAIU2l6ZVRvVGV4dEhlaWdodAAAA1RleHRNYXJnaW4APwAAAAFMZWZ0AAAAAAAAAAAAAVRvcAAAAAAAAAAAAAFSaWdodAAAAAAAAAAAAAFCb3R0b20AAAAAAAAAAAAAAUhlaWdodAAAAAAAAAAUQAFXaWR0aAAAAADgKrQxQAFUb3AAAAAAoOJKfkABTGVmdAAAAADgKtWIQAhGbGlwSG9yaXpvbnRhbGx5AAAIRmxpcEhvcml6b250YWxseUFwcGxpZWQAAAhGbGlwVmVydGljYWxseQAACEZsaXBWZXJ0aWNhbGx5QXBwbGllZAAAAVJvdGF0aW9uAAAAAAAAAAAAAVpPcmRlcgAAAAAAAA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NAAAATGluZUxvbmdEYXNo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kRlc2NyaXB0aW9uABAAAAA04oCLLzI2LzIwMuKAizMAAk5hbWUABQAAAERhdGUACVN0YXJ0VGltZQCA9BC1hwEAAAADNACiGAAAA1N0eWxlACE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AAAAAAQUgAAAAAAEEcAAAAAABBCAAAAAAABU2NBAAAAAAAAAAAAAVNjUgAAAAAAAAAAAAFTY0cAAAAAAAAAAAABU2NCAAAAAAAAAAAAAAhEYXRhU3R5bGVGb250Q29sb3JIYXNWYWx1ZQAAAUhlaWdodAAAAAAAAAAAAAJEYXNoU3R5bGUAEAAAAG1zb0xpbmVMb25nRGFzaAADRmlsbENvbG9yAFUAAAAQQQD/AAAAEFIAAAAAABBHAAAAAAAQQgAAAAAAAVNjQQAAAAAAAADwPwFTY1IAAAAAAAAAAAABU2NHAAAAAAAAAAAAAVNjQgAAAAAAAAAAAAAQRmlsbFRoZW1lQ29sb3IAA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DUmVuZGVySW5mbwAmFAAAA0xpbmUA5AYAAANTdGFydAAbAAAAAVgAAABAY8FvjEABWQDwSc7ck9hpQAADRW5kABsAAAABWAAAAEBjwW+MQAFZAAAAAKziSn5AAAJTdGFydEFycm93SGVhZAARAAAAbXNvQXJyb3doZWFkTm9uZQACRW5kQXJyb3dIZWFkABEAAABtc29BcnJvd2hlYWROb25lAAVNYW5hZ2VkSWQAEAAAAASDt3mVef3KTaYv7LehhJpN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wJhecUABV2lkdGgAAAAAAAAAAAABVG9wAAAAAOCT2GlAAUxlZnQAAAAAYMFvjEAIRmxpcEhvcml6b250YWxseQAACEZsaXBIb3Jpem9udGFsbHlBcHBsaWVkAAAIRmxpcFZlcnRpY2FsbHkAAAhGbGlwVmVydGljYWxseUFwcGxpZWQAAAFSb3RhdGlvbgAAAAAAAAAAAAFaT3JkZXIAAAAAAACAS0ADQm9yZGVyQ29sb3IAVQAAABBBAP8AAAAQUgAAAAAAEEcAAAAAABBCAAAAAAABU2NBAAAAAAAAAPA/AVNjUgAAAAAAAAAAAAFTY0cAAAAAAAAAAAABU2NCAAAAAAAAAAAAABBCb3JkZXJUaGVtZUNvbG9yAAEAAAABQm9yZGVyVGludEFuZFNoYWRlAAAAAAAAAAAAEEJvcmRlclNjaGVtZUNvbG9yAAAAAAABQm9yZGVyVGhpY2tuZXNzAAAAAAAAAPA/AkxpbmVEYXNoU3R5bGUADQAAAExpbmVMb25nRGFza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0xhYmVsAKcGAAAFTWFuYWdlZElkABAAAAAEVmITlhDfZUeCjtt1ZUw5ag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EAAAAFYAAAAFoAAADnDwAAAAAAAAAAAABhdHRlcm5UaW50QW5kU2hhZGUAAAAAAAAAAAAIRmlsbFZpc2libGUAAAhWaXNpYmxlAAECRmlsbFBhdHRlcm4AEAAAAG1zb1BhdHRlcm5NaXhlZAACVGV4dAAQAAAANuKAiy8yNi8yMDLigIszAAJUZXh0SG9yaXpvbnRhbEFsaWdubWVudAAOAAAAbXNvQW5jaG9yTm9uZQACUGFyYWdyYXBoQWxpZ25tZW50AAIAAAAwAAJUZXh0VmVydGljYWxBbGlnbm1lbnQADQAAAG1zb0FuY2hvclRvcAADRm9udFN0eWxlAEEBAAAQRm9udEJhY2tncm91bmQAAAAAAAhGb250Qm9sZAAAA0ZvbnRDb2xvcgBVAAAAEEEA/wAAABBSAAAAAAAQRwAAAAAAEEIAAAAAAAFTY0EAAAAAAAAA8D8BU2NSAAAAAAAAAAAAAVNjRwAAAAAAAAAAAAFTY0IAAAAAAAAAAAAAEEZvbnRUaGVtZUNvbG9yAAAAAAABRm9udFRpbnRBbmRTaGFkZQAAAAAAAAAAABBGb250U2NoZW1lQ29sb3IAAgAAAAhGb250SXRhbGljAAACRm9udE5hbWUABwAAACttbi1sdAABRm9udFNpemUAAAAAAAAAJEAIRm9udFN0cmlrZXRocm91Z2gAAAhGb250U3Vic2NyaXB0AAAIRm9udFN1cGVyc2NyaXB0AAAIRm9udFVuZGVybGluZQAAAAhTaXplVG9UZXh0V2lkdGgAAAhTaXplVG9UZXh0SGVpZ2h0AAADVGV4dE1hcmdpbgA/AAAAAUxlZnQAAAAAAAAAAAABVG9wAAAAAAAAAAAAAVJpZ2h0AAAAAAAAAAAAAUJvdHRvbQAAAAAAAAAAAAACRGlzcGxheVRleHQAEAAAADbigIsvMjYvMjAy4oCLMwABSGVpZ2h0AAAAAIDwnChAAVdpZHRoAAAAAKD8wkhAAVRvcAAAAACg4rp+QAFMZWZ0AAAAACCVDItACEZsaXBIb3Jpem9udGFsbHkAAAhGbGlwSG9yaXpvbnRhbGx5QXBwbGllZAAACEZsaXBWZXJ0aWNhbGx5AAAIRmxpcFZlcnRpY2FsbHlBcHBsaWVkAAABUm90YXRpb24AAAAAAAAAAAABWk9yZGVyAAAAAAAAgEx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UcmlhbmdsZQB/BgAAAkF1dG9TaGFwZVR5cGUAEgAAAElzb3NjZWxlc1RyaWFuZ2xlAAVNYW5hZ2VkSWQAEAAAAASNRRbUboOYQbRrkUDRcA9wCEhhc0NoYW5nZXMAAAhVc2VOYW1lSW5zdGVhZE9mVGFnQXNJZAAACFNoYXBlUHJldmlvdXNseUNyZWF0ZWQAAQNGaWxsQ29sb3IAVQAAABBBAP8AAAAQUgAAAAAAEEcAAAAAABBCAAAAAAABU2NBAAAAAAAAAPA/AVNjUgAAAAAAAAAAAAFTY0cAAAAAAAAAAAABU2NCAAAAAAAAAAAAABBGaWxsVGhlbWVDb2xvcgAB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EIVmlzaWJsZQAB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FEABV2lkdGgAAAAA4Cq0MUABVG9wAAAAAKDiSn5AAUxlZnQAAAAAwPAsjEAIRmxpcEhvcml6b250YWxseQAACEZsaXBIb3Jpem9udGFsbHlBcHBsaWVkAAAIRmxpcFZlcnRpY2FsbHkAAAhGbGlwVmVydGljYWxseUFwcGxpZWQAAAFSb3RhdGlvbgAAAAAAAAAAAAFaT3JkZXIAAAAAAAAATE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DQAAAExpbmVMb25nRGFza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AJEZXNjcmlwdGlvbgAQAAAANuKAiy8yNi8yMDLigIszAAJOYW1lAAUAAABEYXRlAAlTdGFydFRpbWUAgDxb9IgBAAAAAzUAnhgAAANTdHlsZQAhBAAAAURlZmF1bHRGb250U2l6ZQAAAAAAAAAkQAFGb250U2l6ZQAAAAAAAAAkQANGb250Q29sb3IAVQAAABBBAP8AAAAQUgAAAAAAEEcAAAAAABBCAAAAAAABU2NBAAAAAAAAAPA/AVNjUgAAAAAAAAAAAAFTY0cAAAAAAAAAAAABU2NCAAAAAAAAAAAAABBGb250VGhlbWVDb2xvcgAAAAAAEEZvbnRTY2hlbWVDb2xvcgACAAAAAUZvbnRUaW50QW5kU2hhZGUAAAAAAAAAAAADUGF0dGVybkNvbG9yAFUAAAAQQQAAAAAAEFIAAAAAABBHAAAAAAAQQgAAAAAAAVNjQQAAAAAAAAAAAAFTY1IAAAAAAAAAAAABU2NHAAAAAAAAAAAAAVNjQgAAAAAAAAAAAAAQUGF0dGVyblRoZW1lQ29sb3IAAAAAAAFQYXR0ZXJuVGludEFuZFNoYWRlAAAAAAAAAAAAA0RhdGFTdHlsZUZvbnRDb2xvclZhbHVlAFUAAAAQQQAAAAAAEFIAAAAAABBHAAAAAAAQQgAAAAAAAVNjQQAAAAAAAAAAAAFTY1IAAAAAAAAAAAABU2NHAAAAAAAAAAAAAVNjQgAAAAAAAAAAAAAIRGF0YVN0eWxlRm9udENvbG9ySGFzVmFsdWUAAAFIZWlnaHQAAAAAAAAAAAACRGFzaFN0eWxlABAAAABtc29MaW5lTG9uZ0Rhc2gAA0ZpbGxDb2xvcgBVAAAAEEEA/wAAABBSAAAAAAAQRwAAAAAAEEIAAAAAAAFTY0EAAAAAAAAA8D8BU2NSAAAAAAAAAAAAAVNjRwAAAAAAAAAAAAFTY0IAAAAAAAAAAAAAEEZpbGxUaGVtZUNvbG9yAAEAAAABRmlsbFRpbnRBbmRTaGFkZQAAAAAAAAAAAANCb3JkZXJDb2xvcgBVAAAAEEEAAAAAABBSAAAAAAAQRwAAAAAAEEIAAAAAAAFTY0EAAAAAAAAAAAABU2NSAAAAAAAAAAAAAVNjRwAAAAAAAAAAAAFTY0IAAAAAAAAAAAAAEEJvcmRlclRoZW1lQ29sb3IAAAAAAAFCb3JkZXJUaW50QW5kU2hhZGUAAAAAAAAAAAAISXNGaWxsZWQAAQJQYXR0ZXJuABAAAABtc29QYXR0ZXJuTWl4ZWQAAlNoYXBlVHlwZQAOAAAAbXNvU2hhcGVNaXhlZAADTGFiZWxPZmZzZXQAQgAAAAFYAAAAAAAAAAAAAVkAAAAAAAAAAAABTGVuZ3RoAAAAAAAAAAAAAUxlbmd0aFNxdWFyZWQAAAAAAAAAAAAACElzRm9udEJvbGQAAAhiAAAAAAAAAABkAAAAAADnD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wAAAAVdAAAAXAAAAOcPAAAAAAAAAAAAAAAIRmxpcFZlcnRpY2FsbHkAAAhGbGlwVmVydGljYWxseUFwcGxpZWQAAAFSb3RhdGlvbgAAAAAAAAAAAAFaT3JkZXIAAAAAAACATEADQm9yZGVyQ29sb3IAVQAAABBBAAAAAAAQUgAAAAAAEEcAAAAAABBCAAAAAAABU2NBAAAAAAAAAAAAAVNjUgAAAAAAAAAAAAFTY0cAAAAAAAAAAAABU2NCAAAAAAAAAAAAABBCb3JkZXJUaGVtZUNvbG9yAAAAAAABQm9yZGVyVGludEFuZFNoYWRlAAAAAAAAAAAAEEJvcmRlclNjaGVtZUNvbG9yAAAAAAABQm9yZGVyVGhpY2tuZXNzAAAAAAAAAAAA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4AAAAAAAAAAAAAA1RyaWFuZ2xlAH8GAAACQXV0b1NoYXBlVHlwZQASAAAASXNvc2NlbGVzVHJpYW5nbGUABU1hbmFnZWRJZAAQAAAABOPNME0k7KFDj0EacEVCK1IISGFzQ2hhbmdlcwAACFVzZU5hbWVJbnN0ZWFkT2ZUYWdBc0lkAAAIU2hhcGVQcmV2aW91c2x5Q3JlYXRlZAABA0ZpbGxDb2xvcgBVAAAAEEEA/wAAABBSAAAAAAAQRwAAAAAAEEIAAAAAAAFTY0EAAAAAAAAA8D8BU2NSAAAAAAAAAAAAAVNjRwAAAAAAAAAAAAFTY0IAAAAAAAAAAAAAEEZpbGxUaGVtZUNvbG9yAAE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UQAFXaWR0aAAAAADgKrQxQAFUb3AAAAAAoOJKfkABTGVmdAAAAAAgx0iBQAhGbGlwSG9yaXpvbnRhbGx5AAAIRmxpcEhvcml6b250YWxseUFwcGxpZWQAAAhGbGlwVmVydGljYWxseQAACEZsaXBWZXJ0aWNhbGx5QXBwbGllZAAAAVJvdGF0aW9uAAAAAAAAAAAAAVpPcmRlcgAAAAAAAA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NAAAATGluZUxvbmdEYXNo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kRlc2NyaXB0aW9uAAcAAABSZXZpZXcAAk5hbWUABQAAAERhdGUACVN0YXJ0VGltZQAAk03khAEAAAADMQCiGAAAA1N0eWxlACEEAAABRGVmYXVsdEZvbnRTaXplAAAAAAAAACRAAUZvbnRTaXplAAAAAAAAACRAA0ZvbnRDb2xvcgBVAAAAEEEA/wAAABBSAAAAAAAQRwAAAAAAEEIAAAAAAAFTY0EAAAAAAAAA8D8BU2NSAAAAAAAAAAAAAVNjRwAAAAAAAAAAAAFTY0IAAAAAAAAAAAAAEEZvbnRUaGVtZUNvbG9yAAAAAAAQRm9udFNjaGVtZUNvbG9yAAIAAAABRm9udFRpbnRBbmRTaGFkZQAAAAAAAAAAAANQYXR0ZXJuQ29sb3IAVQAAABBBAAAAAAAQUgAAAAAAEEcAAAAAABBCAAAAAAABU2NBAAAAAAAAAAAAAVNjUgAAAAAAAAAAAAFTY0cAAAAAAAAAAAABU2NCAAAAAAAAAAAAABBQYXR0ZXJuVGhlbWVDb2xvcgAAAAAAAVBhdHRlcm5UaW50QW5kU2hhZGUAAAAAAAAAAAADRGF0YVN0eWxlRm9udENvbG9yVmFsdWUAVQAAABBBAAAAAAAQUgAAAAAAEEcAAAAAABBCAAAAAAABU2NBAAAAAAAAAAAAAVNjUgAAAAAAAAAAAAFTY0cAAAAAAAAAAAABU2NCAAAAAAAAAAAAAAhEYXRhU3R5bGVGb250Q29sb3JIYXNWYWx1ZQAAAUhlaWdodAAAAAAAAAAAAAJEYXNoU3R5bGUAEAAAAG1zb0xpbmVMb25nRGFzaAADRmlsbENvbG9yAFUAAAAQQQD/AAAAEFIAAAAAABBHAAAAAAAQQgAAAAAAAVNjQQAAAAAAAADwPwFTY1IAAAAAAAAAAAABU2NHAAAAAAAAAAAAAVNjQgAAAAAAAAAAAAAQRmlsbFRoZW1lQ29sb3IAAQAAAAFGaWxsVGludEFuZFNoYWRlAAAAAAAAAAAAA0JvcmRlckNvbG9yAFUAAAAQQQAAAAAAEFIAAAAAABBHAAAAAAAQQgAAAAAAAVNjQQAAAAAAAAAAAAFTY1IAAAAAAAAAAAABU2NHAAAAAAAAAAAAAVNjQgAAAAAAAAAAAAAQQm9yZGVyVGhlbWVDb2xvcgAAAAAAAUJvcmRlclRpbnRBbmRTaGFkZQAAAAAAAAAAAAhJc0ZpbGxlZAABAlBhdHRlcm4AEAAAAG1zb1BhdHRlcm5NaXhlZAACU2hhcGVUeXBlAA4AAABtc29TaGFwZU1peGVkAANMYWJlbE9mZnNldABCAAAAAVgAAAAAAAAAAAABWQAAAAAAAAAAAAFMZW5ndGgAAAAAAAAAAAABTGVuZ3RoU3F1YXJlZAAAAAAAAAAAAAAISXNGb250Qm9sZAAACElzRm9udEl0YWxpYwAACElzRm9udFVuZGVybGluZWQAAAJUZXh0QWxpZ25tZW50AAUAAABMZWZ0AAADUmVuZGVySW5mbwAmFAAAA0xpbmUA5AYAAANTdGFydAAbAAAAAVgAAABA4yNnhEABWQDwSc7ck9hpQAADRW5kABsAAAABWAAAAEDjI2eEQAFZAAAAAKziSn5AAAJTdGFydEFycm93SGVhZAARAAAAbXNvQXJyb3doZWFkTm9uZQACRW5kQXJyb3dIZWFkABEAAABtc29BcnJvd2hlYWROb25lAAVNYW5hZ2VkSWQAEAAAAATxGyvWSyhASI6/8YEVH0FE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BAkZpbGxQYXR0ZXJuABAAAABtc29QYXR0ZXJuTWl4ZWQAAlRleHRIb3Jpem9udGFsQWxpZ25tZW50AA4AAABtc29BbmNob3JOb25lAAJQYXJhZ3JhcGhBbGlnbm1lbnQAAgAAADAAAlRleHRWZXJ0aWNhbEFsaWdubWVudAANAAAAbXNvQW5jaG9yVG9wAANGb250U3R5bGQAAAAAYgAAAP////8AAO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lAAAABWYAAAD/////HgfJCAAAAAAAAAAAbgAAAAAAAAAAAAADTGFiZWwAtgYAAAVNYW5hZ2VkSWQAEAAAAAR87J8VpMoBTYPgG04bjZkACEhhc0NoYW5nZXMAAAhVc2VOYW1lSW5zdGVhZE9mVGFnQXNJZAAACFNoYXBlUHJldmlvdXNseUNyZWF0ZWQAAQNGaWxsQ29sb3IAVQAAABBBAAAAAAAQUgAAAAAAEEcAAAAAABBCAAAAAAABU2NBAAAAAAAAAPC/AVNjUgAAAAAAAADwvwFTY0cAAAAAAAAA8L8BU2NCAAAAAAAAAPC/ABBGaWxsVGhlbWVDb2xvcgAAAAAAAUZpbGxUaW50QW5kU2hhZGUAAAAAAAAAAAAQRmlsbFNjaGVtZUNvbG9yAAAAAAADUGF0dGVybkNvbG9yAFUAAAAQQQAAAAAAEFIAAAAAABBHAAAAAAAQQgAAAAAAAVNjQQAAAAAAAAAAAAFTY1IAAAAAAAAAAAABU2NHAAAAAAAAAAAAAVNjQgAAAAAAAAAAAAAQUGF0dGVyblRoZW1lQ29sb3IAAAAAAAFQYXR0ZXJuVGludEFuZFNoYWRlAAAAAAAAAAAACEZpbGxWaXNpYmxlAAAIVmlzaWJsZQAAAkZpbGxQYXR0ZXJuABAAAABtc29QYXR0ZXJuTWl4ZWQAAlRleHQAHQAAADHigIsyLzEwLzIwMjIgLSA1LzI0LzIwMuKAizMAAlRleHRIb3Jpem9udGFsQWxpZ25tZW50AA4AAABtc29BbmNob3JOb25lAAJQYXJhZ3JhcGhBbGlnbm1lbnQADQAAAG1zb0FsaWduTGVmdAACVGV4dFZlcnRpY2FsQWxpZ25tZW50ABAAAABtc29BbmNob3JNaWRkbGUAA0ZvbnRTdHlsZQBBAQAAEEZvbnRCYWNrZ3JvdW5kAAAAAAAIRm9udEJvbGQAAANGb250Q29sb3IAVQAAABBBAP8AAAAQUgAAAAAAEEcAAAAAABBCAAAAAAABU2NBAAAAAAAAAPA/AVNjUgAAAAAAAAAAAAFTY0cAAAAAAAAAAAABU2NCAAAAAAAAAAAAABBGb250VGhlbWVDb2xvcgABAAAAAUZvbnRUaW50QW5kU2hhZGUAAAAAAAAAAAAQRm9udFNjaGVtZUNvbG9yAAAAAAAIRm9udEl0YWxpYwAAAkZvbnROYW1lAAcAAAArbW4tbHQAAUZvbnRTaXplAAAAAAAAACRACEZvbnRTdHJpa2V0aHJvdWdoAAAIRm9udFN1YnNjcmlwdAAACEZvbnRTdXBlcnNjcmlwdAAACEZvbnRVbmRlcmxpbmUAAAAIU2l6ZVRvVGV4dFdpZHRoAAAIU2l6ZVRvVGV4dEhlaWdodAAAA1RleHRNYXJnaW4APwAAAAFMZWZ0AAAAAAAAAAAAAVRvcAAAAAAAAAAAAAFSaWdodAAAAAAAAAAAAAFCb3R0b20AAAAAAAAAAAAAAkRpc3BsYXlUZXh0AAQAAADigKYAAUhlaWdodAAAAAAAAAAAAAFXaWR0aAAAAAAAAAAAAAFUb3AAAAAAQF1PdUABTGVmdAAAAADgeQ9+QAhGbGlwSG9yaXpvbnRhbGx5AAAIRmxpcEhvcml6b250YWxseUFwcGxpZWQAAAhGbGlwVmVydGljYWxseQAACEZsaXBWZXJ0aWNhbGx5QXBwbGllZAAAAVJvdGF0aW9uAAAAAAAAAAAAAVpPcmRlcgAAAAAAAIBO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lRleHRIb3Jpem9udGFsQWxpZ25tZW50AAIAAAAwAAAAAk5hbWUACQAAAFNlY3Rpb25zABBWZXJzaW9uAAMAAAAJTGFzdFdyaXRlAGzvQyC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gAAAAVZAAAAZQAAAOcPAAAAAAAAAAAAAAABSGVpZ2h0AAAAAKCPYzNAAVdpZHRoAAAAAAAQYotAAVRvcAAAAADAqdx8QAFMZWZ0AAAAAOBOa0VACEZsaXBIb3Jpem9udGFsbHkAAAhGbGlwSG9yaXpvbnRhbGx5QXBwbGllZAAACEZsaXBWZXJ0aWNhbGx5AAAIRmxpcFZlcnRpY2FsbHlBcHBsaWVkAAABUm90YXRpb24AAAAAAAAAAAABWk9yZGVyAAAAAAAAACZAA0JvcmRlckNvbG9yAFUAAAAQQQAAAAAAEFIAAAAAABBHAAAAAAAQQgAAAAAAAVNjQQAAAAAAAAAAAAFTY1IAAAAAAAAAAAABU2NHAAAAAAAAAAAAAVNjQgAAAAAAAAAAAAAQQm9yZGVyVGhlbWVDb2xvcgAAAAAAAUJvcmRlclRpbnRBbmRTaGFkZQAAAAAAAAAAABBCb3JkZXJTY2hlbWVDb2xvcgAAAAAAAUJvcmRlclRoaWNrbmVzcwAAAAAAAAAAAA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NTZXBhcmF0b3JMaW5lAOEGAAADU3RhcnQAGwAAAAFYAM3MzKwbOEVAAVkA/v//q+ISfkAAA0VuZAAbAAAAAVgAMzMzIfi7jEABWQD+//+r4hJ+QAACU3RhcnRBcnJvd0hlYWQAEQAAAG1zb0Fycm93aGVhZE5vbmUAAkVuZEFycm93SGVhZAARAAAAbXNvQXJyb3doZWFkTm9uZQAFTWFuYWdlZElkABAAAAAEUWwWTA/3rk6oDZUYtyGoYAhIYXNDaGFuZ2VzAAAIVXNlTmFtZUluc3RlYWRPZlRhZ0FzSWQAAAhTaGFwZVByZXZpb3VzbHlDcmVhdGVkAAEDRmlsbENvbG9yAFUAAAAQQQAAAAAAEFIAAAAAABBHAAAAAAAQQgAAAAAAAVNjQQAAAAAAAADwvwFTY1IAAAAAAAAA8L8BU2NHAAAAAAAAAPC/AVNjQgAAAAAAAADwvwAQRmlsbFRoZW1lQ29sb3IAAAAAAAFGaWxsVGludEFuZFNoYWRlAAAAAAAAAAAAEEZpbGxTY2hlbWVDb2xvcgAAAAAAA1BhdHRlcm5Db2xvcgBVAAAAEEEAAAAAABBSAAAAAAAQRwAAAAAAEEIAAAAAAAFTY0EAAAAAAAAAAAABU2NSAAAAAAAAAAAAAVNjRwAAAAAAAAAAAAFTY0IAAAAAAAAAAAAAEFBhdHRlcm5UaGVtZUNvbG9yAAAAAAABUGF0dGVyblRpbnRBbmRTaGFkZQAAAAAAAAAAAAhGaWxsVmlzaWJsZQAACFZpc2libGUAAQJGaWxsUGF0dGVybgAQAAAAbXNvUGF0dGVybk1peGVkAAJUZXh0SG9yaXpvbnRhbEFsaWdubWVudAAOAAAAbXNvQW5jaG9yTm9uZQACUGFyYWdyYXBoQWxpZ25tZW50AAIAAAAwAAJUZXh0VmVydGljYWxBbGlnbm1lbnQADQAAAG1zb0FuY2hvclRvcAADRm9udFN0eWxlACwBAAAQRm9udEJhY2tncm91bmQAAAAAAAhGb250Qm9sZAAAA0ZvbnRDb2xvcgBVAAAAEEEAAAAAABBSAAAAAAAQRwAAAAAAEEIAAAAAAAFTY0EAAAAAAAAAAAABU2NSAAAAAAAAAAAAAVNjRwAAAAAAAAAAAAFTY0IAAAAAAAAAAAAAEEZvbnRUaGVtZUNvbG9yAAAAAAABRm9udFRpbnRBbmRTaGFkZQAAAAAAAAAAABBGb250U2NoZW1lQ29sb3IAAAAAAAhGb250SXRhbGljAAABRm9udFNpemUAAAAAAAAAAAAIRm9udFN0cmlrZXRocm91Z2gAAAhGb250U3Vic2NyaXB0AAAIRm9udFN1cGVyc2NyaXB0AAAIRm9udFVuZGVybGluZQAAAAhTaXplVG9UZXh0V2lkdGgAAAhTaXplVG9UZXh0SGVpZ2h0AAADVGV4dE1hcmdpbgA/AAAAAUxlZnQAAAAAAAAAAAABVG9wAAAAAAAAAAAAAVJpZ2h0AAAAAAAAAAAAAUJvdHRvbQAAAAAAAAAAAAABSGVpZ2h0AAAAAAAAAAAAAVdpZHRoAAAAAGB2aItAAVRvcAAAAACg4hJ+QAFMZWZ0AAAAAKAbOEVACEZsaXBIb3Jpem9udGFsbHkAAAhGbGlwSG9yaXpvbnRhbGx5QXBwbGllZAAACEZsaXBWZXJ0aWNhbGx5AAAIRmxpcFZlcnRpY2FsbHlBcHBsaWVkAAABUm90YXRpb24AAAAAAAAAAAABWk9yZGVyAAAAAAAAAChAA0JvcmRlckNvbG9yAFUAAAAQQQD/AAAAEFIA3gAAABBHAN4AAAAQQgDeAAAAAVNjQQAAAAAAAADwPwFTY1IAAAAAQO9f5z8BU2NHAAAAAEDvX+c/AVNjQgAAAABA71/nPwAQQm9yZGVyVGhlbWVDb2xvcgAAAAAAAUJvcmRlclRpbnRBbmRTaGFkZQAAAAAAAAAAABBCb3JkZXJTY2hlbWVDb2xvcgAAAAAAAUJvcmRlclRoaWNrbmVzcwAAAAAAAADwPwJMaW5lRGFzaFN0eWxlAAoAAABMaW5lU29saWQAAUZpcnN0TGluZUluZGVudAAAAAAAAAAAAAhIYW5naW5nUHVuY3R1YXRpb24AABBJbmRlbnRMZXZlbAAAAAAAAUxlZnRJbmRlbnQAAAAAAAAAAAAITGluZVJ1bGVBZnRlcgAACExpbmVSdWxlQmVmb3JlAAAITGluZVJ1bGVXaXRoaW4AAAFSaWdodEluZGVudAAAAAAAAAAAAAFTcGFjZUFmdGVyAAAAAAAAAAAAAVNwYWNlQmVmb3JlAAAAAAAAAAAAAVNwYWNlV2l0aGluAAAAAAAAAAAAAAADU3VtbWFyeVJlbmRlckluZm8APw0AAANSZWN0YW5nbGUAcgYAAAJBdXRvU2hhcGVUeXBlAAgAAABDaGV2cm9uAAVNYW5hZ2VkSWQAEAAAAAS9f5ZyxZbqSpGDgfpiwrX8CEhhc0NoYW5nZXMAAAhVc2VOYW1lSW5zdGVhZE9mVGFnQXNJZAAACFNoYXBlUHJldmlvdXNseUNyZWF0ZWQAAQNGaWxsQ29sb3IAVQAAABBBAP8AAAAQUgC/AAAAEEcAfAAAABBCAAAAAAABU2NBAAAAAAAAAPA/AVNjUgAAAADg/qvgPwFTY0cAAAAAYJjMyT8BU2NCAAAAAAAAAAAAABBGaWxsVGhlbWVDb2xvcgAFAAAAAUZpbGxUaW50QW5kU2hhZGUAAAAAAAAA0L8QRmlsbFNjaGVtZUNvbG9yAAAAAAADUGF0dGVybkNvbG9yAFUAAAAQQQAAAAAAEFIAAAAAABBHAAAAAAAQQgAAAAAAAVNjQQAAAAAAAAAAAAFTY1IAAAAAAAAAAAABU2NHAAAAAAAAAAAAAVNjQgAAAAAAAAAAAAAQUGF0dGVyblRoZW1lQ29sb3IAAAAAAAFQYXR0ZXJuVGludEFuZFNoYWRlAAAAAAAAAAAACEZpbGxWaXNpYmxlAAEIVmlzaWJsZQAAAkZpbGxQYXR0ZXJuABAAAABtc29QYXR0ZXJuTWl4ZWQAAlRleHRIb3Jpem9udGFsQWxpZ25tZW50AA4AAABtc29BbmNob3JOb25lAAJQYXJhZ3JhcGhBbGlnbm1lbnQAAgAAADAAAlRleHRWZXJ0aWNhbEFsaWdubWVudAANAAAAbXNvQW5jaG9yVG9wAANGb250U3R5bGUALAEAABBGb250QmFja2dyb3VuZAAAAAAACEZvbnRCb2xkAAADRm9udENvbG9yAFUAAAAQQQAAAAAAEFIAAAAAABBHAAAAAAAQQgAAAAAAAVNjQQAAAAAAAAAAAAFTY1IAAAAAAAAAAAABU2NHAAAAAAAAAAAAAVNjQgAAAAAAAAAAAAAQRm9udFRoZW1lQ29sb3IAAAAAAAFGb250VGludEFuZFNoYWRlAAAAAAAAAAAAEEZvbnRTY2hlbWVDb2xvcgAAAAAACEZvbnRJdGFsaWMAAAFGb250U2l6ZQAAAAAAAAAAAAhGb250U3RyaWtldGhyb3VnaAAACEZvbnRTdWJzY3JpcHQAAAhGb250U3VwZXJzY3JpcHQAAAhGb250VW5kZXJsaW5lAAAACFNpemVUb1RleHRXaWR0aAAACFNpemVUb1RleHRIZWlnaHQAAANUZXh0TWFyZ2luAD8AAAABTGVmdAAAAAAAAAAAAAFUb3AAAAAAAAAAAAABUmlnaHQAAAAAAAAAAAABQm90dG9tAAAAAAAAAAAAAAFIZWlnaHQAAAAAAAAAAAABV2lkdGgAAAAAAAAAAAABVG9wAAAAAEBdT3VAAUxlZnQAAAAA4HkPfkAIRmxpcEhvcml6b250YWxseQAACEZsaXBIb3Jpem9udGFsbHlBcHBsaWVkAAAIRmxpcFZlcnRpY2FsbHkAAAhGbGlwVmVydGljYWxseUFwcGxpZWQAAAFSb3RhdGlvbgAAAAAAAAAAAAFaT3JkZXIAAAAAAAAATkADQm9yZGVyQ29sb3IAVQAAABBBAP8AAAAQUgD/AAAAEEcA/wAAABBCAP8AAAABU2NBAAAAAAAAAPA/AVNjUgAAAAAAAADwPwFTY0cAAAAAAAAA8D8BU2NCAAAAAAAAAPA/ABBCb3JkZXJUaGVtZUNvbG9yAAAAAAABQm9yZGVyVGludEFuZFNoYWRlAAAAAAAAAAAAEEJvcmRlclNjaGVtZUNvbG9yAAAAAAABQm9yZGVyVGhpY2tuZXNzAAAAAAAAAPA/AkxpbmVEYXNoU3R5bGUACgAAAExpbmVTb2xpZAABRmlyc3RMaW5lSW5kZW50AAAAAAAAAAAACEhhbmdpbmdQdW5jdHVhdGlvbgAAEEluZGVudExldmVsAAAAAAABTGVmdEluZGVudAAAAAAAAAAAAAhMaW5lUnVsZUFmdGVyAAAITGluZVJ1bGVCZWZvcmUAAAhMaW5lUnVsZVdpdGhpbgAAAVJpZ2h0SW5kZW50AAAAAAAAAAAAAVNwYWNlQWZ0ZXIAAAAAAAAAAAABU3BhY2VCZWZvcmUAAAAAAAAAAAABU3BhY2VXaXRoaWcAAAAFWgAAAP/////7BOwKAAAAAAAAAAB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AAAAAUQAFXaWR0aAAAAADgKrQxQAFUb3AAAAAAoOJKfkABTGVmdAAAAADAcmWKQAhGbGlwSG9yaXpvbnRhbGx5AAAIRmxpcEhvcml6b250YWxseUFwcGxpZWQAAAhGbGlwVmVydGljYWxseQAACEZsaXBWZXJ0aWNhbGx5QXBwbGllZAAAAVJvdGF0aW9uAAAAAAAAAAAAAVpPcmRlcgAAAAAAAABM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NAAAATGluZUxvbmdEYXNo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kRlc2NyaXB0aW9uABAAAAA14oCLLzI0LzIwMuKAizMAAk5hbWUABQAAAERhdGUACVN0YXJ0VGltZQCAYGlKiAEAAAAAAk5hbWUACgAAAERhdGVMaW5lcwAQVmVyc2lvbgAAAAAACUxhc3RXcml0ZQDq7kMg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oAAAABRIAAAD/////egZtCQAAAAAAAAAAgTmkPjc48KQISGFzQ2hhbmdlcwAACFVzZU5hbWVJbnN0ZWFkT2ZUYWdBc0lkAAAIU2hhcGVQcmV2aW91c2x5Q3JlYXRlZAABA0ZpbGxDb2xvcgBVAAAAEEEAAAAAABBSAP8AAAAQRwD/AAAAEEIA/wAAAAFTY0EAAAAAAAAAAAABU2NSAAAAAAAAAPA/AVNjRwAAAAAAAADwPwFTY0IAAAAAAAAA8D8AEEZpbGxUaGVtZUNvbG9yAAAAAAABRmlsbFRpbnRBbmRTaGFkZQAAAAAAAAAAABBGaWxsU2NoZW1lQ29sb3IAAAAAAANQYXR0ZXJuQ29sb3IAVQAAABBBAAAAAAAQUgAAAAAAEEcAAAAAABBCAAAAAAABU2NBAAAAAAAAAAAAAVNjUgAAAAAAAAAAAAFTY0cAAAAAAAAAAAABU2NCAAAAAAAAAAAAABBQYXR0ZXJuVGhlbWVDb2xvcgAAAAAAAVBhdHRlcm5UaW50QW5kU2hhZGUAAAAAAAAAAAAIRmlsbFZpc2libGUAAQhWaXNpYmxlAAECRmlsbFBhdHRlcm4AEAAAAG1zb1BhdHRlcm5NaXhlZAACVGV4dEhvcml6b250YWxBbGlnbm1lbnQADgAAAG1zb0FuY2hvck5vbmUAAlBhcmFncmFwaEFsaWdubWVudAACAAAAMAACVGV4dFZlcnRpY2FsQWxpZ25tZW50AA0AAABtc29BbmNob3JUb3AAA0ZvbnRTdHlsZQAsAQAAEEZvbnRCYWNrZ3JvdW5kAAAAAAAIRm9udEJvbGQAAANGb250Q29sb3IAVQAAABBBAAAAAAAQUgAAAAAAEEcAAAAAABBCAAAAAAABU2NBAAAAAAAAAAAAAVNjUgAAAAAAAAAAAAFTY0cAAAAAAAAAAAABU2NCAAAAAAAAAAAAABBGb250VGhlbWVDb2xvcgAAAAAAAUZvbnRUaW50QW5kU2hhZGUAAAAAAAAAAAAQRm9udFNjaGVtZUNvbG9yAAAAAAAIRm9udEl0YWxpYwAAAUZvbnRTaXplAAAAAAAAAAAACEZvbnRTdHJpa2V0aHJvdWdoAAAIRm9udFN1YnNjcmlwdAAACEZvbnRTdXBlcnNjcmlwdAAACEZvbnRVbmRlcmxpbmUAAAAIU2l6ZVRvVGV4dFdpZHRoAAAIU2l6ZVRvVGV4dEhlaWdodAAAA1RleHRNYXJnaW4APwAAAAFMZWZ0AAAAAAAAAAAAAVRvcAAAAAAAAAAAAAFSaWdodAAAAAAAAAAAAAFCb3R0b20AAAAAAAAAAAAAAUhlaWdodAAAAADA2YB0QAFXaWR0aAAAAAAAPWCLQAFUb3AAAAAA4OAdZkABTGVmdAAAAADgTmtFQAhGbGlwSG9yaXpvbnRhbGx5AAAIRmxpcEhvcml6b250YWxseUFwcGxpZWQAAAhGbGlwVmVydGljYWxseQAACEZsaXBWZXJ0aWNhbGx5QXBwbGllZAAAAVJvdGF0aW9uAAAAAAAAAAAAAVpPcmRlcgAAAAAAAECPQANCb3JkZXJDb2xvcgBVAAAAEEEAAAAAABBSAAAAAAAQRwAAAAAAEEIAAAAAAAFTY0EAAAAAAAAAAAABU2NSAAAAAAAAAAAAAVNjRwAAAAAAAAAAAAFTY0IAAAAAAAAAAAAAEEJvcmRlclRoZW1lQ29sb3IAAAAAAAFCb3JkZXJUaW50QW5kU2hhZGUAAAAAAAAAAAAQQm9yZGVyU2NoZW1lQ29sb3IAAAAAAAFCb3JkZXJUaGlja25lc3MAAAAAAAAAAAACTGluZURhc2hTdHlsZQAKAAAATGluZVNvbGlkAAFGaXJzdExpbmVJbmRlbnQAAAAAAAAAAAAISGFuZ2luZ1B1bmN0dWF0aW9uAAAQSW5kZW50TGV2ZWwAAAAAAAFMZWZ0SW5kZW50AAAAAAAAAAAACExpbmVSdWxlQWZ0ZXIAAAhMaW5lUnVsZUJlZm9yZQAACExpbmVSdWxlV2l0aGluAAABUmlnaHRJbmRlbnQAAAAAAAAAAAABU3BhY2VBZnRlcgAAAAAAAAAAAAFTcGFjZUJlZm9yZQAAAAAAAAAAAAFTcGFjZVdpdGhpbgAAAAAAAAAAAAAAAAJOYW1lABIAAABHbG9iYWxSZW5kZXJJbmZvcwAQVmVyc2lvbgABAAAACUxhc3RXcml0ZQBP4UMgi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A_LENGTH" val="4300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31dad30-d352-4c99-a293-88e5018cb8a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8a95512-21ba-4bf6-bf0c-712bd222bd4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00867d2-f880-48f8-acc9-55d9d9304bf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e6340e0-2119-4eb6-97f0-f693a26144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99893e5-6564-4a5d-b539-cd870aaff1e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076553de-58f8-4ac5-89b1-d7fa9490f3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bb0b51d-915d-49fe-849c-e6106cb2764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b0ae45b-d93c-4756-a452-36243af9ed8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f4f965b-53eb-4476-90bf-d01f3d8d19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4e129d1-3bef-4e32-9ae5-c8c63bbedb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f04fb09c-038c-4733-848c-d796cc73edd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99877b2-d700-4257-9e29-ac4d84bf731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25139ba-98fa-4131-adc1-ccee9e6877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c166c51-f70f-4eae-a80d-9518b721a8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36e3aef-c9bc-464a-995d-29be493deab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d25cd75-3ad9-4503-b141-dd65988696d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d63b2b8-c203-4fc6-b94c-bcf20abde81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2ac7315-3103-4d68-ad1b-2419069a895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e6c77e8-6c6c-4b02-b9b5-29352f925b1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4cd5ec5-b1f0-4232-b0f0-fb24152f8d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30c5fab-fff8-47ff-abf2-4c0f6ab613c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9e544a0-470b-42f1-be08-530c8cf4dd6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093e60b1-f953-4b7a-8e3e-468ceb09bd3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00a87e1-782e-4e78-8968-12d5a2bc7b9b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4d1d407-6e04-4810-b487-687fe3ac17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0eac09ae-308f-4d18-b841-018273423d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6ec8a6e-b5fd-4b41-9c8d-65f22baf85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5b1bc723-c1e9-4417-9cb5-2f521c954e4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684c73b1-6930-43af-9e1b-dd8d6c4c669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d62b1bf1-284b-4840-8ebf-f181151f41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79ba41c-3900-4421-b69f-61345b1202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e9aa03a-0041-449e-98cb-b3fcc4476b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f8905374-b8c3-46b3-92be-b840d4d438b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579b783-fd79-4dca-a62f-ecb7a1849a4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1ba706e-0c96-4710-b04c-790ee13f94f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d30cde3-ec24-43a1-8f41-1a7045422b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6174449-eb67-442a-b1a9-df281841a7b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53cd69e-7c75-4ae6-afdd-e9ec07e0ea9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e02f540-4cc7-432b-9df8-74c23b5ec0d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d416458d-836e-4198-b46b-9140d1700f7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1b4d641-5b47-4631-a271-e5173baf74c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0dd56938-4e7c-4623-a03c-a6c6e72922e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e497343d-ac8e-4584-b84e-ad1c2ac3631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b10b3a5d-a721-4dfb-aba6-6ebe4d0e113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a2bd419-f9b3-4956-917f-2bfb17e95bc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109e3f6-69b6-43b0-aee4-1d0a773137b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6136256-df10-4765-828e-db75654c396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5ce352fd-620b-4fb4-94cb-651d3cf7cf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dc79a10-d995-43b3-b3a4-6daf99ef0be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72967fbd-96c5-4aea-9183-81fa62c2b5f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9d67e99-a44d-44f7-8db5-51ebad1989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248906f-9860-49b5-bcb1-4e77c70beb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59fec7c-caa4-4d01-83e0-1b4e1b8d99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041553b-ff60-4a94-9d43-490010b055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9ea11648-f416-4bd7-a15c-24ecb2a7a61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c873ff5-1504-4f28-abf3-4bfd54d54a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aa51490a-d72d-4759-bc21-ceb111411a6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8752d2d3-bfb6-4912-8387-16c3ef278bb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fee557b1-853f-469c-b7d8-f994375d78cb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301ebd8c-a294-4ad2-be3d-eca225a136a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4abe63cc-763e-4ed1-9015-0ca80e91054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ce8412df-fa95-42e6-98f4-89b97dca335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2400f2f3-d8f4-463a-ace0-66a1080ca6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569a27f4-7a10-499b-b0fe-1574186e75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MANAGED_ID" val="18a335f6-9e33-4be4-bbc2-e4122a2888a9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tinental 2013-06-21">
    <a:dk1>
      <a:srgbClr val="000000"/>
    </a:dk1>
    <a:lt1>
      <a:srgbClr val="FFFFFF"/>
    </a:lt1>
    <a:dk2>
      <a:srgbClr val="FFFFFF"/>
    </a:dk2>
    <a:lt2>
      <a:srgbClr val="EBEBEB"/>
    </a:lt2>
    <a:accent1>
      <a:srgbClr val="FFA500"/>
    </a:accent1>
    <a:accent2>
      <a:srgbClr val="BF7300"/>
    </a:accent2>
    <a:accent3>
      <a:srgbClr val="E28700"/>
    </a:accent3>
    <a:accent4>
      <a:srgbClr val="FFC266"/>
    </a:accent4>
    <a:accent5>
      <a:srgbClr val="5F5F5F"/>
    </a:accent5>
    <a:accent6>
      <a:srgbClr val="262626"/>
    </a:accent6>
    <a:hlink>
      <a:srgbClr val="FFA500"/>
    </a:hlink>
    <a:folHlink>
      <a:srgbClr val="777777"/>
    </a:folHlink>
  </a:clrScheme>
  <a:fontScheme name="Continental A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Metadata/LabelInfo.xml><?xml version="1.0" encoding="utf-8"?>
<clbl:labelList xmlns:clbl="http://schemas.microsoft.com/office/2020/mipLabelMetadata">
  <clbl:label id="{6006a9c5-d130-408c-bc8e-3b5ecdb17aa0}" enabled="1" method="Standard" siteId="{8d4b558f-7b2e-40ba-ad1f-e04d79e626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936</Words>
  <Application>Microsoft Office PowerPoint</Application>
  <PresentationFormat>Widescreen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Sistem de monitorizare și analizare ale opririlor neplanificate ale roboților mobili (aAGV)</vt:lpstr>
      <vt:lpstr> Ce sunt aAGV-urile și care este rolul lor în zonele de producție? </vt:lpstr>
      <vt:lpstr>Problema</vt:lpstr>
      <vt:lpstr>Soluția implementată</vt:lpstr>
      <vt:lpstr>Arhitectura proiectului</vt:lpstr>
      <vt:lpstr> Funcționarea sistemului</vt:lpstr>
      <vt:lpstr>Transformarea datelor (1)</vt:lpstr>
      <vt:lpstr>Transformarea datelor (2)</vt:lpstr>
      <vt:lpstr>Transformarea datelor (3)</vt:lpstr>
      <vt:lpstr>Afișarea datelor</vt:lpstr>
      <vt:lpstr>Concluzii</vt:lpstr>
      <vt:lpstr>Dezvoltări ulterioare</vt:lpstr>
      <vt:lpstr>Calendar/ Planificare review proiect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de monitorizare si analizare a opririlor robotilor mobili</dc:title>
  <dc:creator>Balteanu, Andreea-Iuliana (uie47028)</dc:creator>
  <cp:lastModifiedBy>DOBROTA MARIA</cp:lastModifiedBy>
  <cp:revision>2</cp:revision>
  <dcterms:created xsi:type="dcterms:W3CDTF">2023-06-25T19:11:08Z</dcterms:created>
  <dcterms:modified xsi:type="dcterms:W3CDTF">2023-09-20T10:47:12Z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Theme:7</vt:lpwstr>
  </property>
  <property fmtid="{D5CDD505-2E9C-101B-9397-08002B2CF9AE}" pid="3" name="ClassificationContentMarkingFooterText">
    <vt:lpwstr>Internal</vt:lpwstr>
  </property>
</Properties>
</file>